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32"/>
  </p:notesMasterIdLst>
  <p:sldIdLst>
    <p:sldId id="256" r:id="rId2"/>
    <p:sldId id="302" r:id="rId3"/>
    <p:sldId id="263" r:id="rId4"/>
    <p:sldId id="264" r:id="rId5"/>
    <p:sldId id="308" r:id="rId6"/>
    <p:sldId id="304" r:id="rId7"/>
    <p:sldId id="267" r:id="rId8"/>
    <p:sldId id="309" r:id="rId9"/>
    <p:sldId id="310" r:id="rId10"/>
    <p:sldId id="311" r:id="rId11"/>
    <p:sldId id="312" r:id="rId12"/>
    <p:sldId id="315" r:id="rId13"/>
    <p:sldId id="328" r:id="rId14"/>
    <p:sldId id="329" r:id="rId15"/>
    <p:sldId id="313" r:id="rId16"/>
    <p:sldId id="314" r:id="rId17"/>
    <p:sldId id="316" r:id="rId18"/>
    <p:sldId id="317" r:id="rId19"/>
    <p:sldId id="318" r:id="rId20"/>
    <p:sldId id="319" r:id="rId21"/>
    <p:sldId id="320" r:id="rId22"/>
    <p:sldId id="321" r:id="rId23"/>
    <p:sldId id="322" r:id="rId24"/>
    <p:sldId id="324" r:id="rId25"/>
    <p:sldId id="323" r:id="rId26"/>
    <p:sldId id="326" r:id="rId27"/>
    <p:sldId id="325" r:id="rId28"/>
    <p:sldId id="327" r:id="rId29"/>
    <p:sldId id="303" r:id="rId30"/>
    <p:sldId id="298" r:id="rId31"/>
  </p:sldIdLst>
  <p:sldSz cx="12192000" cy="6858000"/>
  <p:notesSz cx="6858000" cy="9144000"/>
  <p:embeddedFontLst>
    <p:embeddedFont>
      <p:font typeface="Calibri" panose="020F0502020204030204" pitchFamily="34" charset="0"/>
      <p:regular r:id="rId33"/>
      <p:bold r:id="rId34"/>
      <p:italic r:id="rId35"/>
      <p:boldItalic r:id="rId36"/>
    </p:embeddedFont>
    <p:embeddedFont>
      <p:font typeface="Consolas" panose="020B0609020204030204" pitchFamily="49" charset="0"/>
      <p:regular r:id="rId37"/>
      <p:bold r:id="rId38"/>
      <p:italic r:id="rId39"/>
      <p:boldItalic r:id="rId40"/>
    </p:embeddedFont>
    <p:embeddedFont>
      <p:font typeface="Helvetica" panose="020B0604020202020204" pitchFamily="34" charset="0"/>
      <p:regular r:id="rId41"/>
      <p:bold r:id="rId42"/>
      <p:italic r:id="rId43"/>
      <p:boldItalic r:id="rId44"/>
    </p:embeddedFont>
    <p:embeddedFont>
      <p:font typeface="Ink Free" panose="03080402000500000000" pitchFamily="66" charset="0"/>
      <p:regular r:id="rId45"/>
    </p:embeddedFont>
    <p:embeddedFont>
      <p:font typeface="Lucida Console" panose="020B0609040504020204" pitchFamily="49" charset="0"/>
      <p:regular r:id="rId46"/>
    </p:embeddedFont>
    <p:embeddedFont>
      <p:font typeface="Verdana" panose="020B0604030504040204" pitchFamily="34" charset="0"/>
      <p:regular r:id="rId47"/>
      <p:bold r:id="rId48"/>
      <p:italic r:id="rId49"/>
      <p:boldItalic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5F2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68" d="100"/>
          <a:sy n="68" d="100"/>
        </p:scale>
        <p:origin x="606" y="51"/>
      </p:cViewPr>
      <p:guideLst/>
    </p:cSldViewPr>
  </p:slideViewPr>
  <p:notesTextViewPr>
    <p:cViewPr>
      <p:scale>
        <a:sx n="3" d="2"/>
        <a:sy n="3" d="2"/>
      </p:scale>
      <p:origin x="0" y="0"/>
    </p:cViewPr>
  </p:notesTextViewPr>
  <p:sorterViewPr>
    <p:cViewPr>
      <p:scale>
        <a:sx n="100" d="100"/>
        <a:sy n="100" d="100"/>
      </p:scale>
      <p:origin x="0" y="-42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9.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presProps" Target="presProps.xml"/></Relationships>
</file>

<file path=ppt/media/image1.png>
</file>

<file path=ppt/media/image10.jpg>
</file>

<file path=ppt/media/image11.png>
</file>

<file path=ppt/media/image12.png>
</file>

<file path=ppt/media/image13.png>
</file>

<file path=ppt/media/image14.tif>
</file>

<file path=ppt/media/image15.tif>
</file>

<file path=ppt/media/image2.tif>
</file>

<file path=ppt/media/image3.tif>
</file>

<file path=ppt/media/image4.png>
</file>

<file path=ppt/media/image5.jpeg>
</file>

<file path=ppt/media/image6.tif>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1/31/2021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72491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1/31/2021</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1/31/2021</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1/31/2021</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03250" y="1262062"/>
            <a:ext cx="10985501" cy="537436"/>
          </a:xfrm>
          <a:prstGeom prst="rect">
            <a:avLst/>
          </a:prstGeom>
        </p:spPr>
        <p:txBody>
          <a:bodyPr anchor="t"/>
          <a:lstStyle>
            <a:lvl1pPr>
              <a:defRPr sz="4219" spc="-84"/>
            </a:lvl1pPr>
          </a:lstStyle>
          <a:p>
            <a:r>
              <a:t>Slide Title</a:t>
            </a:r>
          </a:p>
        </p:txBody>
      </p:sp>
      <p:sp>
        <p:nvSpPr>
          <p:cNvPr id="43" name="Slide Subtitle"/>
          <p:cNvSpPr txBox="1">
            <a:spLocks noGrp="1"/>
          </p:cNvSpPr>
          <p:nvPr>
            <p:ph type="body" sz="quarter" idx="21" hasCustomPrompt="1"/>
          </p:nvPr>
        </p:nvSpPr>
        <p:spPr>
          <a:xfrm>
            <a:off x="603250" y="1747110"/>
            <a:ext cx="10985501" cy="350543"/>
          </a:xfrm>
          <a:prstGeom prst="rect">
            <a:avLst/>
          </a:prstGeom>
        </p:spPr>
        <p:txBody>
          <a:bodyPr lIns="24383" tIns="24383" rIns="24383" bIns="24383"/>
          <a:lstStyle>
            <a:lvl1pPr defTabSz="321933">
              <a:defRPr sz="2084">
                <a:solidFill>
                  <a:srgbClr val="005493"/>
                </a:solidFill>
              </a:defRPr>
            </a:lvl1pPr>
          </a:lstStyle>
          <a:p>
            <a:r>
              <a:t>Slide Subtitle</a:t>
            </a:r>
          </a:p>
        </p:txBody>
      </p:sp>
      <p:sp>
        <p:nvSpPr>
          <p:cNvPr id="44" name="Body Level One…"/>
          <p:cNvSpPr txBox="1">
            <a:spLocks noGrp="1"/>
          </p:cNvSpPr>
          <p:nvPr>
            <p:ph type="body" idx="1" hasCustomPrompt="1"/>
          </p:nvPr>
        </p:nvSpPr>
        <p:spPr>
          <a:xfrm>
            <a:off x="603250" y="2450439"/>
            <a:ext cx="10985501" cy="3096005"/>
          </a:xfrm>
          <a:prstGeom prst="rect">
            <a:avLst/>
          </a:prstGeom>
        </p:spPr>
        <p:txBody>
          <a:bodyPr/>
          <a:lstStyle>
            <a:lvl1pPr marL="303599" indent="-303599" defTabSz="1219126">
              <a:lnSpc>
                <a:spcPct val="90000"/>
              </a:lnSpc>
              <a:spcBef>
                <a:spcPts val="2250"/>
              </a:spcBef>
              <a:buSzPct val="123000"/>
              <a:buChar char="•"/>
              <a:defRPr sz="2391" b="0"/>
            </a:lvl1pPr>
            <a:lvl2pPr marL="732208" indent="-303599" defTabSz="1219126">
              <a:lnSpc>
                <a:spcPct val="90000"/>
              </a:lnSpc>
              <a:spcBef>
                <a:spcPts val="2250"/>
              </a:spcBef>
              <a:buSzPct val="123000"/>
              <a:buChar char="•"/>
              <a:defRPr sz="2391" b="0"/>
            </a:lvl2pPr>
            <a:lvl3pPr marL="1160818" indent="-303599" defTabSz="1219126">
              <a:lnSpc>
                <a:spcPct val="90000"/>
              </a:lnSpc>
              <a:spcBef>
                <a:spcPts val="2250"/>
              </a:spcBef>
              <a:buSzPct val="123000"/>
              <a:buChar char="•"/>
              <a:defRPr sz="2391" b="0"/>
            </a:lvl3pPr>
            <a:lvl4pPr marL="1589428" indent="-303599" defTabSz="1219126">
              <a:lnSpc>
                <a:spcPct val="90000"/>
              </a:lnSpc>
              <a:spcBef>
                <a:spcPts val="2250"/>
              </a:spcBef>
              <a:buSzPct val="123000"/>
              <a:buChar char="•"/>
              <a:defRPr sz="2391" b="0"/>
            </a:lvl4pPr>
            <a:lvl5pPr marL="2018038" indent="-303599" defTabSz="1219126">
              <a:lnSpc>
                <a:spcPct val="90000"/>
              </a:lnSpc>
              <a:spcBef>
                <a:spcPts val="2250"/>
              </a:spcBef>
              <a:buSzPct val="123000"/>
              <a:buChar char="•"/>
              <a:defRPr sz="2391"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99082719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1/31/2021</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1/31/2021</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1/31/2021</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1/31/2021</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1/31/2021</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1/31/2021</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1/31/2021</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1/31/2021</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1/31/2021</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14.ti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martinfowler.com/microservices/" TargetMode="External"/><Relationship Id="rId2" Type="http://schemas.openxmlformats.org/officeDocument/2006/relationships/image" Target="../media/image15.t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ormAutofit/>
          </a:bodyPr>
          <a:lstStyle/>
          <a:p>
            <a:r>
              <a:rPr lang="en-US" altLang="en-US" sz="3200" dirty="0">
                <a:sym typeface="Calibri" charset="0"/>
              </a:rPr>
              <a:t>CS 4350: Fundamentals of Software Engineering</a:t>
            </a:r>
            <a:br>
              <a:rPr lang="en-US" altLang="en-US" sz="3200" dirty="0">
                <a:sym typeface="Calibri" charset="0"/>
              </a:rPr>
            </a:br>
            <a:r>
              <a:rPr lang="en-US" altLang="en-US" sz="3200" dirty="0">
                <a:sym typeface="Calibri" charset="0"/>
              </a:rPr>
              <a:t>CS 5500: Foundations of Software Engineering</a:t>
            </a:r>
            <a:br>
              <a:rPr lang="en-US" altLang="en-US" sz="3200" dirty="0">
                <a:sym typeface="Calibri" charset="0"/>
              </a:rPr>
            </a:br>
            <a:br>
              <a:rPr lang="en-US" altLang="en-US" sz="3200" dirty="0">
                <a:sym typeface="Calibri" charset="0"/>
              </a:rPr>
            </a:br>
            <a:r>
              <a:rPr lang="en-US" altLang="en-US" sz="3200" dirty="0">
                <a:sym typeface="Calibri" charset="0"/>
              </a:rPr>
              <a:t>Lesson </a:t>
            </a:r>
            <a:r>
              <a:rPr lang="en-US" altLang="en-US" dirty="0">
                <a:sym typeface="Calibri" charset="0"/>
              </a:rPr>
              <a:t>3.1 Software Architectures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dirty="0"/>
              <a:t>Jon Bell, John </a:t>
            </a:r>
            <a:r>
              <a:rPr lang="en-US" dirty="0" err="1"/>
              <a:t>Boyland</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5" name="Rectangle 4">
            <a:extLst>
              <a:ext uri="{FF2B5EF4-FFF2-40B4-BE49-F238E27FC236}">
                <a16:creationId xmlns:a16="http://schemas.microsoft.com/office/drawing/2014/main" id="{531E0F83-128C-4844-B1D8-8287D973A350}"/>
              </a:ext>
            </a:extLst>
          </p:cNvPr>
          <p:cNvSpPr/>
          <p:nvPr/>
        </p:nvSpPr>
        <p:spPr>
          <a:xfrm>
            <a:off x="705730" y="5869671"/>
            <a:ext cx="6096000" cy="646331"/>
          </a:xfrm>
          <a:prstGeom prst="rect">
            <a:avLst/>
          </a:prstGeom>
        </p:spPr>
        <p:txBody>
          <a:bodyPr>
            <a:spAutoFit/>
          </a:bodyPr>
          <a:lstStyle/>
          <a:p>
            <a:r>
              <a:rPr lang="en-US" dirty="0">
                <a:solidFill>
                  <a:srgbClr val="5C5962"/>
                </a:solidFill>
              </a:rPr>
              <a:t>© 2021 Jonathan Bell, John </a:t>
            </a:r>
            <a:r>
              <a:rPr lang="en-US" dirty="0" err="1">
                <a:solidFill>
                  <a:srgbClr val="5C5962"/>
                </a:solidFill>
              </a:rPr>
              <a:t>Boyland</a:t>
            </a:r>
            <a:r>
              <a:rPr lang="en-US" dirty="0">
                <a:solidFill>
                  <a:srgbClr val="5C5962"/>
                </a:solidFill>
              </a:rPr>
              <a:t> and Mitch Wand. Released under the </a:t>
            </a:r>
            <a:r>
              <a:rPr lang="en-US" dirty="0">
                <a:solidFill>
                  <a:srgbClr val="D41B2C"/>
                </a:solidFill>
                <a:hlinkClick r:id="rId2"/>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F9C47-A719-41ED-BC97-DEAB22F79667}"/>
              </a:ext>
            </a:extLst>
          </p:cNvPr>
          <p:cNvSpPr>
            <a:spLocks noGrp="1"/>
          </p:cNvSpPr>
          <p:nvPr>
            <p:ph type="title"/>
          </p:nvPr>
        </p:nvSpPr>
        <p:spPr/>
        <p:txBody>
          <a:bodyPr/>
          <a:lstStyle/>
          <a:p>
            <a:r>
              <a:rPr lang="en-US" dirty="0"/>
              <a:t>And still more </a:t>
            </a:r>
            <a:r>
              <a:rPr lang="en-US" dirty="0" err="1"/>
              <a:t>ilities</a:t>
            </a:r>
            <a:endParaRPr lang="en-US" dirty="0"/>
          </a:p>
        </p:txBody>
      </p:sp>
      <p:graphicFrame>
        <p:nvGraphicFramePr>
          <p:cNvPr id="5" name="Content Placeholder 4">
            <a:extLst>
              <a:ext uri="{FF2B5EF4-FFF2-40B4-BE49-F238E27FC236}">
                <a16:creationId xmlns:a16="http://schemas.microsoft.com/office/drawing/2014/main" id="{E5462FC3-1EAD-42B6-8EF3-E34DF08AAAE4}"/>
              </a:ext>
            </a:extLst>
          </p:cNvPr>
          <p:cNvGraphicFramePr>
            <a:graphicFrameLocks noGrp="1"/>
          </p:cNvGraphicFramePr>
          <p:nvPr>
            <p:ph idx="1"/>
            <p:extLst>
              <p:ext uri="{D42A27DB-BD31-4B8C-83A1-F6EECF244321}">
                <p14:modId xmlns:p14="http://schemas.microsoft.com/office/powerpoint/2010/main" val="1971030365"/>
              </p:ext>
            </p:extLst>
          </p:nvPr>
        </p:nvGraphicFramePr>
        <p:xfrm>
          <a:off x="1068660" y="1647900"/>
          <a:ext cx="7906528" cy="4371813"/>
        </p:xfrm>
        <a:graphic>
          <a:graphicData uri="http://schemas.openxmlformats.org/drawingml/2006/table">
            <a:tbl>
              <a:tblPr/>
              <a:tblGrid>
                <a:gridCol w="1632337">
                  <a:extLst>
                    <a:ext uri="{9D8B030D-6E8A-4147-A177-3AD203B41FA5}">
                      <a16:colId xmlns:a16="http://schemas.microsoft.com/office/drawing/2014/main" val="2001592135"/>
                    </a:ext>
                  </a:extLst>
                </a:gridCol>
                <a:gridCol w="6274191">
                  <a:extLst>
                    <a:ext uri="{9D8B030D-6E8A-4147-A177-3AD203B41FA5}">
                      <a16:colId xmlns:a16="http://schemas.microsoft.com/office/drawing/2014/main" val="4177737410"/>
                    </a:ext>
                  </a:extLst>
                </a:gridCol>
              </a:tblGrid>
              <a:tr h="190578">
                <a:tc gridSpan="2">
                  <a:txBody>
                    <a:bodyPr/>
                    <a:lstStyle/>
                    <a:p>
                      <a:r>
                        <a:rPr lang="en-US" sz="1200" dirty="0"/>
                        <a:t>Table 4-3. Cross-cutting architecture characteristics</a:t>
                      </a:r>
                    </a:p>
                  </a:txBody>
                  <a:tcPr marL="11811" marR="11811" marT="5905" marB="5905" anchor="ctr">
                    <a:solidFill>
                      <a:srgbClr val="FFFFFF"/>
                    </a:solidFill>
                  </a:tcPr>
                </a:tc>
                <a:tc hMerge="1">
                  <a:txBody>
                    <a:bodyPr/>
                    <a:lstStyle/>
                    <a:p>
                      <a:endParaRPr lang="en-US"/>
                    </a:p>
                  </a:txBody>
                  <a:tcPr/>
                </a:tc>
                <a:extLst>
                  <a:ext uri="{0D108BD9-81ED-4DB2-BD59-A6C34878D82A}">
                    <a16:rowId xmlns:a16="http://schemas.microsoft.com/office/drawing/2014/main" val="2753162869"/>
                  </a:ext>
                </a:extLst>
              </a:tr>
              <a:tr h="191061">
                <a:tc>
                  <a:txBody>
                    <a:bodyPr/>
                    <a:lstStyle/>
                    <a:p>
                      <a:pPr algn="l" fontAlgn="b"/>
                      <a:r>
                        <a:rPr lang="en-US" sz="1200" b="1" dirty="0">
                          <a:effectLst/>
                          <a:latin typeface="Calibri" panose="020F0502020204030204" pitchFamily="34" charset="0"/>
                        </a:rPr>
                        <a:t>Term</a:t>
                      </a:r>
                    </a:p>
                  </a:txBody>
                  <a:tcPr marL="6152" marR="6152" marT="6152" marB="6152" anchor="b">
                    <a:lnL>
                      <a:noFill/>
                    </a:lnL>
                    <a:lnR>
                      <a:noFill/>
                    </a:lnR>
                    <a:lnB w="4763" cap="flat" cmpd="sng" algn="ctr">
                      <a:solidFill>
                        <a:srgbClr val="9D9D9D"/>
                      </a:solidFill>
                      <a:prstDash val="solid"/>
                      <a:round/>
                      <a:headEnd type="none" w="med" len="med"/>
                      <a:tailEnd type="none" w="med" len="med"/>
                    </a:lnB>
                    <a:solidFill>
                      <a:srgbClr val="FFFFFF"/>
                    </a:solidFill>
                  </a:tcPr>
                </a:tc>
                <a:tc>
                  <a:txBody>
                    <a:bodyPr/>
                    <a:lstStyle/>
                    <a:p>
                      <a:pPr algn="l" fontAlgn="b"/>
                      <a:r>
                        <a:rPr lang="en-US" sz="1200" b="1" dirty="0">
                          <a:effectLst/>
                          <a:latin typeface="Calibri" panose="020F0502020204030204" pitchFamily="34" charset="0"/>
                        </a:rPr>
                        <a:t>Definition</a:t>
                      </a:r>
                    </a:p>
                  </a:txBody>
                  <a:tcPr marL="6152" marR="6152" marT="6152" marB="6152" anchor="b">
                    <a:lnL>
                      <a:noFill/>
                    </a:lnL>
                    <a:lnR>
                      <a:noFill/>
                    </a:lnR>
                    <a:lnT w="4763" cap="flat" cmpd="sng" algn="ctr">
                      <a:solidFill>
                        <a:srgbClr val="9D9D9D"/>
                      </a:solidFill>
                      <a:prstDash val="solid"/>
                      <a:round/>
                      <a:headEnd type="none" w="med" len="med"/>
                      <a:tailEnd type="none" w="med" len="med"/>
                    </a:lnT>
                    <a:lnB w="4763" cap="flat" cmpd="sng" algn="ctr">
                      <a:solidFill>
                        <a:srgbClr val="9D9D9D"/>
                      </a:solidFill>
                      <a:prstDash val="solid"/>
                      <a:round/>
                      <a:headEnd type="none" w="med" len="med"/>
                      <a:tailEnd type="none" w="med" len="med"/>
                    </a:lnB>
                    <a:solidFill>
                      <a:srgbClr val="FFFFFF"/>
                    </a:solidFill>
                  </a:tcPr>
                </a:tc>
                <a:extLst>
                  <a:ext uri="{0D108BD9-81ED-4DB2-BD59-A6C34878D82A}">
                    <a16:rowId xmlns:a16="http://schemas.microsoft.com/office/drawing/2014/main" val="614471509"/>
                  </a:ext>
                </a:extLst>
              </a:tr>
              <a:tr h="244501">
                <a:tc>
                  <a:txBody>
                    <a:bodyPr/>
                    <a:lstStyle/>
                    <a:p>
                      <a:pPr algn="l" fontAlgn="base"/>
                      <a:r>
                        <a:rPr lang="en-US" sz="1200" dirty="0">
                          <a:effectLst/>
                          <a:latin typeface="Calibri" panose="020F0502020204030204" pitchFamily="34" charset="0"/>
                        </a:rPr>
                        <a:t>Accessibility</a:t>
                      </a:r>
                    </a:p>
                  </a:txBody>
                  <a:tcPr marL="6152" marR="6152" marT="6152" marB="6152">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Access to all your users, including those with disabilities like colorblindness or hearing loss.</a:t>
                      </a:r>
                    </a:p>
                  </a:txBody>
                  <a:tcPr marL="6152" marR="6152" marT="6152" marB="6152">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2151861625"/>
                  </a:ext>
                </a:extLst>
              </a:tr>
              <a:tr h="577282">
                <a:tc>
                  <a:txBody>
                    <a:bodyPr/>
                    <a:lstStyle/>
                    <a:p>
                      <a:pPr algn="l" fontAlgn="base"/>
                      <a:r>
                        <a:rPr lang="en-US" sz="1200" dirty="0" err="1">
                          <a:effectLst/>
                          <a:latin typeface="Calibri" panose="020F0502020204030204" pitchFamily="34" charset="0"/>
                        </a:rPr>
                        <a:t>Archivability</a:t>
                      </a:r>
                      <a:endParaRPr lang="en-US" sz="1200" dirty="0">
                        <a:effectLst/>
                        <a:latin typeface="Calibri" panose="020F0502020204030204" pitchFamily="34" charset="0"/>
                      </a:endParaRP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Will the data need to be archived or deleted after a period of time? (For example, customer accounts are to be deleted after three months or marked as obsolete and archived to a secondary database for future access.)</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3935664013"/>
                  </a:ext>
                </a:extLst>
              </a:tr>
              <a:tr h="191061">
                <a:tc>
                  <a:txBody>
                    <a:bodyPr/>
                    <a:lstStyle/>
                    <a:p>
                      <a:pPr algn="l" fontAlgn="base"/>
                      <a:r>
                        <a:rPr lang="en-US" sz="1200" dirty="0">
                          <a:effectLst/>
                          <a:latin typeface="Calibri" panose="020F0502020204030204" pitchFamily="34" charset="0"/>
                        </a:rPr>
                        <a:t>Authentication</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Security requirements to ensure users are who they say they are.</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626095467"/>
                  </a:ext>
                </a:extLst>
              </a:tr>
              <a:tr h="444170">
                <a:tc>
                  <a:txBody>
                    <a:bodyPr/>
                    <a:lstStyle/>
                    <a:p>
                      <a:pPr algn="l" fontAlgn="base"/>
                      <a:r>
                        <a:rPr lang="en-US" sz="1200" dirty="0">
                          <a:effectLst/>
                          <a:latin typeface="Calibri" panose="020F0502020204030204" pitchFamily="34" charset="0"/>
                        </a:rPr>
                        <a:t>Authorization</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Security requirements to ensure users can access only certain functions within the application (by use case, subsystem, webpage, business rule, field level, etc.).</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2961524811"/>
                  </a:ext>
                </a:extLst>
              </a:tr>
              <a:tr h="677116">
                <a:tc>
                  <a:txBody>
                    <a:bodyPr/>
                    <a:lstStyle/>
                    <a:p>
                      <a:pPr algn="l" fontAlgn="base"/>
                      <a:r>
                        <a:rPr lang="en-US" sz="1200" dirty="0">
                          <a:effectLst/>
                          <a:latin typeface="Calibri" panose="020F0502020204030204" pitchFamily="34" charset="0"/>
                        </a:rPr>
                        <a:t>Legal</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What legislative constraints is the system operating in (data protection, Sarbanes Oxley, GDPR, etc.)? What reservation rights does the company require? Any regulations regarding the way the application is to be built or deployed?</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2551388624"/>
                  </a:ext>
                </a:extLst>
              </a:tr>
              <a:tr h="410892">
                <a:tc>
                  <a:txBody>
                    <a:bodyPr/>
                    <a:lstStyle/>
                    <a:p>
                      <a:pPr algn="l" fontAlgn="base"/>
                      <a:r>
                        <a:rPr lang="en-US" sz="1200" dirty="0">
                          <a:effectLst/>
                          <a:latin typeface="Calibri" panose="020F0502020204030204" pitchFamily="34" charset="0"/>
                        </a:rPr>
                        <a:t>Privacy</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Ability to hide transactions from internal company employees (encrypted transactions so even DBAs and network architects cannot see them).</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342986993"/>
                  </a:ext>
                </a:extLst>
              </a:tr>
              <a:tr h="544004">
                <a:tc>
                  <a:txBody>
                    <a:bodyPr/>
                    <a:lstStyle/>
                    <a:p>
                      <a:pPr algn="l" fontAlgn="base"/>
                      <a:r>
                        <a:rPr lang="en-US" sz="1200" dirty="0">
                          <a:effectLst/>
                          <a:latin typeface="Calibri" panose="020F0502020204030204" pitchFamily="34" charset="0"/>
                        </a:rPr>
                        <a:t>Security</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Does the data need to be encrypted in the database? Encrypted for network communication between internal systems? What type of authentication needs to be in place for remote user access?</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459974445"/>
                  </a:ext>
                </a:extLst>
              </a:tr>
              <a:tr h="377614">
                <a:tc>
                  <a:txBody>
                    <a:bodyPr/>
                    <a:lstStyle/>
                    <a:p>
                      <a:pPr algn="l" fontAlgn="base"/>
                      <a:r>
                        <a:rPr lang="en-US" sz="1200" dirty="0">
                          <a:effectLst/>
                          <a:latin typeface="Calibri" panose="020F0502020204030204" pitchFamily="34" charset="0"/>
                        </a:rPr>
                        <a:t>Supportability</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What level of technical support is needed by the application? What level of logging and other facilities are required to debug errors in the system?</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4167615755"/>
                  </a:ext>
                </a:extLst>
              </a:tr>
              <a:tr h="510726">
                <a:tc>
                  <a:txBody>
                    <a:bodyPr/>
                    <a:lstStyle/>
                    <a:p>
                      <a:pPr algn="l" fontAlgn="base"/>
                      <a:r>
                        <a:rPr lang="en-US" sz="1200" dirty="0">
                          <a:effectLst/>
                          <a:latin typeface="Calibri" panose="020F0502020204030204" pitchFamily="34" charset="0"/>
                        </a:rPr>
                        <a:t>Usability/achievability</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Level of training required for users to achieve their goals with the application/solution. Usability requirements need to be treated as seriously as any other architectural issue.</a:t>
                      </a:r>
                    </a:p>
                  </a:txBody>
                  <a:tcPr marL="6152" marR="6152" marT="6152" marB="6152">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3298860880"/>
                  </a:ext>
                </a:extLst>
              </a:tr>
            </a:tbl>
          </a:graphicData>
        </a:graphic>
      </p:graphicFrame>
      <p:sp>
        <p:nvSpPr>
          <p:cNvPr id="4" name="Slide Number Placeholder 3">
            <a:extLst>
              <a:ext uri="{FF2B5EF4-FFF2-40B4-BE49-F238E27FC236}">
                <a16:creationId xmlns:a16="http://schemas.microsoft.com/office/drawing/2014/main" id="{A7E36134-28D4-4100-AEDC-C2530CAB9785}"/>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6" name="TextBox 5">
            <a:extLst>
              <a:ext uri="{FF2B5EF4-FFF2-40B4-BE49-F238E27FC236}">
                <a16:creationId xmlns:a16="http://schemas.microsoft.com/office/drawing/2014/main" id="{CE171511-51AF-4D24-8449-5AE0BA36EA1C}"/>
              </a:ext>
            </a:extLst>
          </p:cNvPr>
          <p:cNvSpPr txBox="1"/>
          <p:nvPr/>
        </p:nvSpPr>
        <p:spPr>
          <a:xfrm>
            <a:off x="4719711" y="6270792"/>
            <a:ext cx="5970994"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from Richards &amp; Ford: Fundamentals of Software Architecture</a:t>
            </a:r>
          </a:p>
        </p:txBody>
      </p:sp>
    </p:spTree>
    <p:extLst>
      <p:ext uri="{BB962C8B-B14F-4D97-AF65-F5344CB8AC3E}">
        <p14:creationId xmlns:p14="http://schemas.microsoft.com/office/powerpoint/2010/main" val="4139776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114ED-A927-472B-AB30-64BD0642A336}"/>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B79FA9C2-E368-4282-96FC-536B3C3486CB}"/>
              </a:ext>
            </a:extLst>
          </p:cNvPr>
          <p:cNvSpPr>
            <a:spLocks noGrp="1"/>
          </p:cNvSpPr>
          <p:nvPr>
            <p:ph idx="1"/>
          </p:nvPr>
        </p:nvSpPr>
        <p:spPr/>
        <p:txBody>
          <a:bodyPr/>
          <a:lstStyle/>
          <a:p>
            <a:r>
              <a:rPr lang="en-US" dirty="0"/>
              <a:t>We don't have time to study these in any detail, or to try to discuss how any particular architecture might rate on any of them.</a:t>
            </a:r>
          </a:p>
          <a:p>
            <a:r>
              <a:rPr lang="en-US" dirty="0"/>
              <a:t>You could write a whole book about that...</a:t>
            </a:r>
          </a:p>
          <a:p>
            <a:endParaRPr lang="en-US" dirty="0"/>
          </a:p>
        </p:txBody>
      </p:sp>
      <p:sp>
        <p:nvSpPr>
          <p:cNvPr id="4" name="Slide Number Placeholder 3">
            <a:extLst>
              <a:ext uri="{FF2B5EF4-FFF2-40B4-BE49-F238E27FC236}">
                <a16:creationId xmlns:a16="http://schemas.microsoft.com/office/drawing/2014/main" id="{85795B3A-6D9D-4A81-8DD7-AD1B022F08C8}"/>
              </a:ext>
            </a:extLst>
          </p:cNvPr>
          <p:cNvSpPr>
            <a:spLocks noGrp="1"/>
          </p:cNvSpPr>
          <p:nvPr>
            <p:ph type="sldNum" sz="quarter" idx="12"/>
          </p:nvPr>
        </p:nvSpPr>
        <p:spPr/>
        <p:txBody>
          <a:bodyPr/>
          <a:lstStyle/>
          <a:p>
            <a:fld id="{20F37917-FD3A-4669-9018-DA04BCDD3D75}" type="slidenum">
              <a:rPr lang="en-US" smtClean="0"/>
              <a:t>11</a:t>
            </a:fld>
            <a:endParaRPr lang="en-US"/>
          </a:p>
        </p:txBody>
      </p:sp>
    </p:spTree>
    <p:extLst>
      <p:ext uri="{BB962C8B-B14F-4D97-AF65-F5344CB8AC3E}">
        <p14:creationId xmlns:p14="http://schemas.microsoft.com/office/powerpoint/2010/main" val="1016184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CFB83-D6B9-41FA-9AED-F9CF7DE29A63}"/>
              </a:ext>
            </a:extLst>
          </p:cNvPr>
          <p:cNvSpPr>
            <a:spLocks noGrp="1"/>
          </p:cNvSpPr>
          <p:nvPr>
            <p:ph type="title"/>
          </p:nvPr>
        </p:nvSpPr>
        <p:spPr/>
        <p:txBody>
          <a:bodyPr/>
          <a:lstStyle/>
          <a:p>
            <a:r>
              <a:rPr lang="en-US" dirty="0"/>
              <a:t>Our goal:</a:t>
            </a:r>
          </a:p>
        </p:txBody>
      </p:sp>
      <p:sp>
        <p:nvSpPr>
          <p:cNvPr id="3" name="Content Placeholder 2">
            <a:extLst>
              <a:ext uri="{FF2B5EF4-FFF2-40B4-BE49-F238E27FC236}">
                <a16:creationId xmlns:a16="http://schemas.microsoft.com/office/drawing/2014/main" id="{FDB86960-2752-48F6-A6B9-BD9714F52385}"/>
              </a:ext>
            </a:extLst>
          </p:cNvPr>
          <p:cNvSpPr>
            <a:spLocks noGrp="1"/>
          </p:cNvSpPr>
          <p:nvPr>
            <p:ph idx="1"/>
          </p:nvPr>
        </p:nvSpPr>
        <p:spPr/>
        <p:txBody>
          <a:bodyPr/>
          <a:lstStyle/>
          <a:p>
            <a:r>
              <a:rPr lang="en-US" dirty="0"/>
              <a:t>Just talk about some different top-level organizations.</a:t>
            </a:r>
          </a:p>
          <a:p>
            <a:r>
              <a:rPr lang="en-US" dirty="0"/>
              <a:t>Knowing the top-level organization gives you the first clue about</a:t>
            </a:r>
          </a:p>
          <a:p>
            <a:pPr lvl="1"/>
            <a:r>
              <a:rPr lang="en-US" dirty="0"/>
              <a:t>how to understand the system</a:t>
            </a:r>
          </a:p>
          <a:p>
            <a:pPr lvl="1"/>
            <a:r>
              <a:rPr lang="en-US" dirty="0"/>
              <a:t>where to look for bugs or explain behaviors</a:t>
            </a:r>
          </a:p>
          <a:p>
            <a:pPr lvl="1"/>
            <a:r>
              <a:rPr lang="en-US" dirty="0"/>
              <a:t>how to organize into teams</a:t>
            </a:r>
          </a:p>
          <a:p>
            <a:pPr lvl="1"/>
            <a:r>
              <a:rPr lang="en-US" dirty="0"/>
              <a:t>how to find modification and extension points</a:t>
            </a:r>
          </a:p>
        </p:txBody>
      </p:sp>
      <p:sp>
        <p:nvSpPr>
          <p:cNvPr id="4" name="Slide Number Placeholder 3">
            <a:extLst>
              <a:ext uri="{FF2B5EF4-FFF2-40B4-BE49-F238E27FC236}">
                <a16:creationId xmlns:a16="http://schemas.microsoft.com/office/drawing/2014/main" id="{7A83AF68-91BA-4F88-AB81-2E4C4F815928}"/>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5" name="Rectangle 4">
            <a:extLst>
              <a:ext uri="{FF2B5EF4-FFF2-40B4-BE49-F238E27FC236}">
                <a16:creationId xmlns:a16="http://schemas.microsoft.com/office/drawing/2014/main" id="{54989BDF-26DD-4D63-A39E-EAAE86A79FCF}"/>
              </a:ext>
            </a:extLst>
          </p:cNvPr>
          <p:cNvSpPr/>
          <p:nvPr/>
        </p:nvSpPr>
        <p:spPr>
          <a:xfrm>
            <a:off x="8725546" y="1654708"/>
            <a:ext cx="2743199" cy="123627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Remember the overall goal of making software systems understandable by humans. </a:t>
            </a:r>
          </a:p>
          <a:p>
            <a:endParaRPr lang="en-US" b="1" dirty="0">
              <a:solidFill>
                <a:schemeClr val="tx1"/>
              </a:solidFill>
              <a:latin typeface="Ink Free" panose="03080402000500000000" pitchFamily="66" charset="0"/>
            </a:endParaRPr>
          </a:p>
        </p:txBody>
      </p:sp>
    </p:spTree>
    <p:extLst>
      <p:ext uri="{BB962C8B-B14F-4D97-AF65-F5344CB8AC3E}">
        <p14:creationId xmlns:p14="http://schemas.microsoft.com/office/powerpoint/2010/main" val="3746027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555A0-2206-4285-B1CC-A537FC554252}"/>
              </a:ext>
            </a:extLst>
          </p:cNvPr>
          <p:cNvSpPr>
            <a:spLocks noGrp="1"/>
          </p:cNvSpPr>
          <p:nvPr>
            <p:ph type="title"/>
          </p:nvPr>
        </p:nvSpPr>
        <p:spPr/>
        <p:txBody>
          <a:bodyPr/>
          <a:lstStyle/>
          <a:p>
            <a:r>
              <a:rPr lang="en-US" dirty="0"/>
              <a:t>Architecture #0: Monolithic</a:t>
            </a:r>
          </a:p>
        </p:txBody>
      </p:sp>
      <p:sp>
        <p:nvSpPr>
          <p:cNvPr id="3" name="Content Placeholder 2">
            <a:extLst>
              <a:ext uri="{FF2B5EF4-FFF2-40B4-BE49-F238E27FC236}">
                <a16:creationId xmlns:a16="http://schemas.microsoft.com/office/drawing/2014/main" id="{595A3138-E399-4C93-AD80-AD240CB39A3C}"/>
              </a:ext>
            </a:extLst>
          </p:cNvPr>
          <p:cNvSpPr>
            <a:spLocks noGrp="1"/>
          </p:cNvSpPr>
          <p:nvPr>
            <p:ph idx="1"/>
          </p:nvPr>
        </p:nvSpPr>
        <p:spPr>
          <a:xfrm>
            <a:off x="838200" y="1500160"/>
            <a:ext cx="5830455" cy="4351338"/>
          </a:xfrm>
        </p:spPr>
        <p:txBody>
          <a:bodyPr/>
          <a:lstStyle/>
          <a:p>
            <a:r>
              <a:rPr lang="en-US" dirty="0"/>
              <a:t>A single app, with no particular organization</a:t>
            </a:r>
          </a:p>
          <a:p>
            <a:r>
              <a:rPr lang="en-US" dirty="0"/>
              <a:t>Also known as: "spaghetti code"</a:t>
            </a:r>
          </a:p>
          <a:p>
            <a:r>
              <a:rPr lang="en-US" dirty="0"/>
              <a:t>May still have useful interfaces for some degree of encapsulation and modularity.</a:t>
            </a:r>
          </a:p>
          <a:p>
            <a:pPr lvl="1"/>
            <a:r>
              <a:rPr lang="en-US" dirty="0"/>
              <a:t>but is there a method to the madness?</a:t>
            </a:r>
          </a:p>
          <a:p>
            <a:endParaRPr lang="en-US" dirty="0"/>
          </a:p>
          <a:p>
            <a:endParaRPr lang="en-US" dirty="0"/>
          </a:p>
        </p:txBody>
      </p:sp>
      <p:sp>
        <p:nvSpPr>
          <p:cNvPr id="4" name="Slide Number Placeholder 3">
            <a:extLst>
              <a:ext uri="{FF2B5EF4-FFF2-40B4-BE49-F238E27FC236}">
                <a16:creationId xmlns:a16="http://schemas.microsoft.com/office/drawing/2014/main" id="{A0325C6F-B25F-47FE-BF9A-75846A9E920F}"/>
              </a:ext>
            </a:extLst>
          </p:cNvPr>
          <p:cNvSpPr>
            <a:spLocks noGrp="1"/>
          </p:cNvSpPr>
          <p:nvPr>
            <p:ph type="sldNum" sz="quarter" idx="12"/>
          </p:nvPr>
        </p:nvSpPr>
        <p:spPr/>
        <p:txBody>
          <a:bodyPr/>
          <a:lstStyle/>
          <a:p>
            <a:fld id="{20F37917-FD3A-4669-9018-DA04BCDD3D75}" type="slidenum">
              <a:rPr lang="en-US" smtClean="0"/>
              <a:t>13</a:t>
            </a:fld>
            <a:endParaRPr lang="en-US" dirty="0"/>
          </a:p>
        </p:txBody>
      </p:sp>
      <p:pic>
        <p:nvPicPr>
          <p:cNvPr id="5" name="Image" descr="Image">
            <a:extLst>
              <a:ext uri="{FF2B5EF4-FFF2-40B4-BE49-F238E27FC236}">
                <a16:creationId xmlns:a16="http://schemas.microsoft.com/office/drawing/2014/main" id="{FF3C0297-AB37-4B06-8FBD-0DE85E150FB9}"/>
              </a:ext>
            </a:extLst>
          </p:cNvPr>
          <p:cNvPicPr>
            <a:picLocks noChangeAspect="1"/>
          </p:cNvPicPr>
          <p:nvPr/>
        </p:nvPicPr>
        <p:blipFill>
          <a:blip r:embed="rId2"/>
          <a:stretch>
            <a:fillRect/>
          </a:stretch>
        </p:blipFill>
        <p:spPr>
          <a:xfrm>
            <a:off x="7232073" y="1611483"/>
            <a:ext cx="3075709" cy="4240015"/>
          </a:xfrm>
          <a:prstGeom prst="rect">
            <a:avLst/>
          </a:prstGeom>
          <a:ln w="3175">
            <a:miter lim="400000"/>
          </a:ln>
        </p:spPr>
      </p:pic>
      <p:sp>
        <p:nvSpPr>
          <p:cNvPr id="7" name="Brian Foote and Joe Yoder">
            <a:extLst>
              <a:ext uri="{FF2B5EF4-FFF2-40B4-BE49-F238E27FC236}">
                <a16:creationId xmlns:a16="http://schemas.microsoft.com/office/drawing/2014/main" id="{A5B5C31D-0687-4E30-A778-6EB28E752585}"/>
              </a:ext>
            </a:extLst>
          </p:cNvPr>
          <p:cNvSpPr txBox="1"/>
          <p:nvPr/>
        </p:nvSpPr>
        <p:spPr>
          <a:xfrm>
            <a:off x="8769927" y="6099329"/>
            <a:ext cx="2693173" cy="36420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defTabSz="584200">
              <a:defRPr sz="1700">
                <a:solidFill>
                  <a:srgbClr val="000000"/>
                </a:solidFill>
                <a:latin typeface="Helvetica Light"/>
                <a:ea typeface="Helvetica Light"/>
                <a:cs typeface="Helvetica Light"/>
                <a:sym typeface="Helvetica Light"/>
              </a:defRPr>
            </a:lvl1pPr>
          </a:lstStyle>
          <a:p>
            <a:r>
              <a:rPr dirty="0">
                <a:latin typeface="Helvetica" panose="020B0604020202020204" pitchFamily="34" charset="0"/>
                <a:cs typeface="Helvetica" panose="020B0604020202020204" pitchFamily="34" charset="0"/>
              </a:rPr>
              <a:t>Brian Foote and Joe Yoder</a:t>
            </a:r>
          </a:p>
        </p:txBody>
      </p:sp>
      <p:sp>
        <p:nvSpPr>
          <p:cNvPr id="8" name="Brian Foote and Joe Yoder">
            <a:extLst>
              <a:ext uri="{FF2B5EF4-FFF2-40B4-BE49-F238E27FC236}">
                <a16:creationId xmlns:a16="http://schemas.microsoft.com/office/drawing/2014/main" id="{037E347F-264E-482C-AC27-F2B6ED5F3F89}"/>
              </a:ext>
            </a:extLst>
          </p:cNvPr>
          <p:cNvSpPr txBox="1"/>
          <p:nvPr/>
        </p:nvSpPr>
        <p:spPr>
          <a:xfrm>
            <a:off x="1528631" y="4588904"/>
            <a:ext cx="5214076" cy="887422"/>
          </a:xfrm>
          <a:prstGeom prst="rect">
            <a:avLst/>
          </a:prstGeom>
          <a:ln w="3175">
            <a:solidFill>
              <a:schemeClr val="tx1">
                <a:lumMod val="50000"/>
                <a:lumOff val="50000"/>
              </a:schemeClr>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defTabSz="584200">
              <a:defRPr sz="1700">
                <a:solidFill>
                  <a:srgbClr val="000000"/>
                </a:solidFill>
                <a:latin typeface="Helvetica Light"/>
                <a:ea typeface="Helvetica Light"/>
                <a:cs typeface="Helvetica Light"/>
                <a:sym typeface="Helvetica Light"/>
              </a:defRPr>
            </a:lvl1pPr>
          </a:lstStyle>
          <a:p>
            <a:r>
              <a:rPr lang="en-US" dirty="0">
                <a:latin typeface="Helvetica" panose="020B0604020202020204" pitchFamily="34" charset="0"/>
                <a:cs typeface="Helvetica" panose="020B0604020202020204" pitchFamily="34" charset="0"/>
              </a:rPr>
              <a:t>Shakespeare, </a:t>
            </a:r>
            <a:r>
              <a:rPr lang="en-US" i="1" dirty="0">
                <a:latin typeface="Helvetica" panose="020B0604020202020204" pitchFamily="34" charset="0"/>
                <a:cs typeface="Helvetica" panose="020B0604020202020204" pitchFamily="34" charset="0"/>
              </a:rPr>
              <a:t>Hamlet</a:t>
            </a:r>
            <a:r>
              <a:rPr lang="en-US" dirty="0">
                <a:latin typeface="Helvetica" panose="020B0604020202020204" pitchFamily="34" charset="0"/>
                <a:cs typeface="Helvetica" panose="020B0604020202020204" pitchFamily="34" charset="0"/>
              </a:rPr>
              <a:t>. The exact quote is: "Though this be madness, yet there is method </a:t>
            </a:r>
            <a:r>
              <a:rPr lang="en-US" dirty="0" err="1">
                <a:latin typeface="Helvetica" panose="020B0604020202020204" pitchFamily="34" charset="0"/>
                <a:cs typeface="Helvetica" panose="020B0604020202020204" pitchFamily="34" charset="0"/>
              </a:rPr>
              <a:t>in't</a:t>
            </a:r>
            <a:r>
              <a:rPr lang="en-US" dirty="0">
                <a:latin typeface="Helvetica" panose="020B0604020202020204" pitchFamily="34" charset="0"/>
                <a:cs typeface="Helvetica" panose="020B0604020202020204" pitchFamily="34" charset="0"/>
              </a:rPr>
              <a:t>" (Polonius, Act 2, Scene 2)   </a:t>
            </a:r>
            <a:endParaRPr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37629444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555A0-2206-4285-B1CC-A537FC554252}"/>
              </a:ext>
            </a:extLst>
          </p:cNvPr>
          <p:cNvSpPr>
            <a:spLocks noGrp="1"/>
          </p:cNvSpPr>
          <p:nvPr>
            <p:ph type="title"/>
          </p:nvPr>
        </p:nvSpPr>
        <p:spPr/>
        <p:txBody>
          <a:bodyPr/>
          <a:lstStyle/>
          <a:p>
            <a:r>
              <a:rPr lang="en-US" dirty="0"/>
              <a:t>Architecture #0: Monolithic</a:t>
            </a:r>
          </a:p>
        </p:txBody>
      </p:sp>
      <p:sp>
        <p:nvSpPr>
          <p:cNvPr id="3" name="Content Placeholder 2">
            <a:extLst>
              <a:ext uri="{FF2B5EF4-FFF2-40B4-BE49-F238E27FC236}">
                <a16:creationId xmlns:a16="http://schemas.microsoft.com/office/drawing/2014/main" id="{595A3138-E399-4C93-AD80-AD240CB39A3C}"/>
              </a:ext>
            </a:extLst>
          </p:cNvPr>
          <p:cNvSpPr>
            <a:spLocks noGrp="1"/>
          </p:cNvSpPr>
          <p:nvPr>
            <p:ph idx="1"/>
          </p:nvPr>
        </p:nvSpPr>
        <p:spPr>
          <a:xfrm>
            <a:off x="838200" y="1500160"/>
            <a:ext cx="5830455" cy="4351338"/>
          </a:xfrm>
        </p:spPr>
        <p:txBody>
          <a:bodyPr/>
          <a:lstStyle/>
          <a:p>
            <a:r>
              <a:rPr lang="en-US" dirty="0"/>
              <a:t>OK for single-developer, short-lived projects</a:t>
            </a:r>
          </a:p>
          <a:p>
            <a:r>
              <a:rPr lang="en-US" dirty="0"/>
              <a:t>But</a:t>
            </a:r>
          </a:p>
          <a:p>
            <a:pPr lvl="1"/>
            <a:r>
              <a:rPr lang="en-US" dirty="0"/>
              <a:t>what happens if you want to add a new developer</a:t>
            </a:r>
          </a:p>
          <a:p>
            <a:pPr lvl="1"/>
            <a:r>
              <a:rPr lang="en-US" dirty="0"/>
              <a:t>what happens if you need to come back to the code later?</a:t>
            </a:r>
          </a:p>
        </p:txBody>
      </p:sp>
      <p:sp>
        <p:nvSpPr>
          <p:cNvPr id="4" name="Slide Number Placeholder 3">
            <a:extLst>
              <a:ext uri="{FF2B5EF4-FFF2-40B4-BE49-F238E27FC236}">
                <a16:creationId xmlns:a16="http://schemas.microsoft.com/office/drawing/2014/main" id="{A0325C6F-B25F-47FE-BF9A-75846A9E920F}"/>
              </a:ext>
            </a:extLst>
          </p:cNvPr>
          <p:cNvSpPr>
            <a:spLocks noGrp="1"/>
          </p:cNvSpPr>
          <p:nvPr>
            <p:ph type="sldNum" sz="quarter" idx="12"/>
          </p:nvPr>
        </p:nvSpPr>
        <p:spPr/>
        <p:txBody>
          <a:bodyPr/>
          <a:lstStyle/>
          <a:p>
            <a:fld id="{20F37917-FD3A-4669-9018-DA04BCDD3D75}" type="slidenum">
              <a:rPr lang="en-US" smtClean="0"/>
              <a:t>14</a:t>
            </a:fld>
            <a:endParaRPr lang="en-US" dirty="0"/>
          </a:p>
        </p:txBody>
      </p:sp>
      <p:pic>
        <p:nvPicPr>
          <p:cNvPr id="5" name="Image" descr="Image">
            <a:extLst>
              <a:ext uri="{FF2B5EF4-FFF2-40B4-BE49-F238E27FC236}">
                <a16:creationId xmlns:a16="http://schemas.microsoft.com/office/drawing/2014/main" id="{FF3C0297-AB37-4B06-8FBD-0DE85E150FB9}"/>
              </a:ext>
            </a:extLst>
          </p:cNvPr>
          <p:cNvPicPr>
            <a:picLocks noChangeAspect="1"/>
          </p:cNvPicPr>
          <p:nvPr/>
        </p:nvPicPr>
        <p:blipFill>
          <a:blip r:embed="rId2"/>
          <a:stretch>
            <a:fillRect/>
          </a:stretch>
        </p:blipFill>
        <p:spPr>
          <a:xfrm>
            <a:off x="7232073" y="1611483"/>
            <a:ext cx="3075709" cy="4240015"/>
          </a:xfrm>
          <a:prstGeom prst="rect">
            <a:avLst/>
          </a:prstGeom>
          <a:ln w="3175">
            <a:miter lim="400000"/>
          </a:ln>
        </p:spPr>
      </p:pic>
      <p:sp>
        <p:nvSpPr>
          <p:cNvPr id="7" name="Brian Foote and Joe Yoder">
            <a:extLst>
              <a:ext uri="{FF2B5EF4-FFF2-40B4-BE49-F238E27FC236}">
                <a16:creationId xmlns:a16="http://schemas.microsoft.com/office/drawing/2014/main" id="{A5B5C31D-0687-4E30-A778-6EB28E752585}"/>
              </a:ext>
            </a:extLst>
          </p:cNvPr>
          <p:cNvSpPr txBox="1"/>
          <p:nvPr/>
        </p:nvSpPr>
        <p:spPr>
          <a:xfrm>
            <a:off x="8769927" y="6099329"/>
            <a:ext cx="2693173" cy="364202"/>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defTabSz="584200">
              <a:defRPr sz="1700">
                <a:solidFill>
                  <a:srgbClr val="000000"/>
                </a:solidFill>
                <a:latin typeface="Helvetica Light"/>
                <a:ea typeface="Helvetica Light"/>
                <a:cs typeface="Helvetica Light"/>
                <a:sym typeface="Helvetica Light"/>
              </a:defRPr>
            </a:lvl1pPr>
          </a:lstStyle>
          <a:p>
            <a:r>
              <a:rPr dirty="0">
                <a:latin typeface="Helvetica" panose="020B0604020202020204" pitchFamily="34" charset="0"/>
                <a:cs typeface="Helvetica" panose="020B0604020202020204" pitchFamily="34" charset="0"/>
              </a:rPr>
              <a:t>Brian Foote and Joe Yoder</a:t>
            </a:r>
          </a:p>
        </p:txBody>
      </p:sp>
    </p:spTree>
    <p:extLst>
      <p:ext uri="{BB962C8B-B14F-4D97-AF65-F5344CB8AC3E}">
        <p14:creationId xmlns:p14="http://schemas.microsoft.com/office/powerpoint/2010/main" val="41278133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E72A7-92DE-423B-A904-AE88EDE1F8AE}"/>
              </a:ext>
            </a:extLst>
          </p:cNvPr>
          <p:cNvSpPr>
            <a:spLocks noGrp="1"/>
          </p:cNvSpPr>
          <p:nvPr>
            <p:ph type="title"/>
          </p:nvPr>
        </p:nvSpPr>
        <p:spPr/>
        <p:txBody>
          <a:bodyPr/>
          <a:lstStyle/>
          <a:p>
            <a:r>
              <a:rPr lang="en-US" dirty="0"/>
              <a:t>Architecture #1: Layered</a:t>
            </a:r>
          </a:p>
        </p:txBody>
      </p:sp>
      <p:sp>
        <p:nvSpPr>
          <p:cNvPr id="3" name="Content Placeholder 2" descr="A Layered architecture showing 4 layers: a presentation layer, a business layer, a persistence layer, and a database layer">
            <a:extLst>
              <a:ext uri="{FF2B5EF4-FFF2-40B4-BE49-F238E27FC236}">
                <a16:creationId xmlns:a16="http://schemas.microsoft.com/office/drawing/2014/main" id="{F5A32929-7727-49E3-92D6-0FD395A65342}"/>
              </a:ext>
            </a:extLst>
          </p:cNvPr>
          <p:cNvSpPr>
            <a:spLocks noGrp="1"/>
          </p:cNvSpPr>
          <p:nvPr>
            <p:ph idx="1"/>
          </p:nvPr>
        </p:nvSpPr>
        <p:spPr>
          <a:xfrm>
            <a:off x="838201" y="1500160"/>
            <a:ext cx="4075544" cy="4856190"/>
          </a:xfrm>
        </p:spPr>
        <p:txBody>
          <a:bodyPr/>
          <a:lstStyle/>
          <a:p>
            <a:r>
              <a:rPr lang="en-US" dirty="0"/>
              <a:t>Each layer depends on services from the layer or layers below</a:t>
            </a:r>
          </a:p>
          <a:p>
            <a:r>
              <a:rPr lang="en-US" dirty="0"/>
              <a:t>Organize teams by Layer</a:t>
            </a:r>
          </a:p>
          <a:p>
            <a:pPr lvl="1"/>
            <a:r>
              <a:rPr lang="en-US" dirty="0"/>
              <a:t>different layers require different expertise</a:t>
            </a:r>
          </a:p>
          <a:p>
            <a:r>
              <a:rPr lang="en-US" dirty="0"/>
              <a:t>When the layers are run on separate pieces of hardware, they are sometimes called "tiers"</a:t>
            </a:r>
          </a:p>
        </p:txBody>
      </p:sp>
      <p:sp>
        <p:nvSpPr>
          <p:cNvPr id="4" name="Slide Number Placeholder 3">
            <a:extLst>
              <a:ext uri="{FF2B5EF4-FFF2-40B4-BE49-F238E27FC236}">
                <a16:creationId xmlns:a16="http://schemas.microsoft.com/office/drawing/2014/main" id="{FD13566E-D051-41A6-BE37-16C4AB46068F}"/>
              </a:ext>
            </a:extLst>
          </p:cNvPr>
          <p:cNvSpPr>
            <a:spLocks noGrp="1"/>
          </p:cNvSpPr>
          <p:nvPr>
            <p:ph type="sldNum" sz="quarter" idx="12"/>
          </p:nvPr>
        </p:nvSpPr>
        <p:spPr/>
        <p:txBody>
          <a:bodyPr/>
          <a:lstStyle/>
          <a:p>
            <a:fld id="{20F37917-FD3A-4669-9018-DA04BCDD3D75}" type="slidenum">
              <a:rPr lang="en-US" smtClean="0"/>
              <a:t>15</a:t>
            </a:fld>
            <a:endParaRPr lang="en-US"/>
          </a:p>
        </p:txBody>
      </p:sp>
      <p:pic>
        <p:nvPicPr>
          <p:cNvPr id="4098" name="Picture 2" descr="Standard logical layers">
            <a:extLst>
              <a:ext uri="{FF2B5EF4-FFF2-40B4-BE49-F238E27FC236}">
                <a16:creationId xmlns:a16="http://schemas.microsoft.com/office/drawing/2014/main" id="{E3976394-7B12-4482-9B8D-AB6A58D142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9081" y="1899371"/>
            <a:ext cx="6323037" cy="3511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56292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2FC60-DCAB-40CD-86D1-9E697496F4F6}"/>
              </a:ext>
            </a:extLst>
          </p:cNvPr>
          <p:cNvSpPr>
            <a:spLocks noGrp="1"/>
          </p:cNvSpPr>
          <p:nvPr>
            <p:ph type="title"/>
          </p:nvPr>
        </p:nvSpPr>
        <p:spPr/>
        <p:txBody>
          <a:bodyPr/>
          <a:lstStyle/>
          <a:p>
            <a:r>
              <a:rPr lang="en-US" dirty="0"/>
              <a:t>Layered Architecture (</a:t>
            </a:r>
            <a:r>
              <a:rPr lang="en-US" dirty="0" err="1"/>
              <a:t>contd</a:t>
            </a:r>
            <a:r>
              <a:rPr lang="en-US" dirty="0"/>
              <a:t>)</a:t>
            </a:r>
          </a:p>
        </p:txBody>
      </p:sp>
      <p:sp>
        <p:nvSpPr>
          <p:cNvPr id="3" name="Content Placeholder 2">
            <a:extLst>
              <a:ext uri="{FF2B5EF4-FFF2-40B4-BE49-F238E27FC236}">
                <a16:creationId xmlns:a16="http://schemas.microsoft.com/office/drawing/2014/main" id="{9A6A3081-1C7A-4645-886D-48D0F52F06C6}"/>
              </a:ext>
            </a:extLst>
          </p:cNvPr>
          <p:cNvSpPr>
            <a:spLocks noGrp="1"/>
          </p:cNvSpPr>
          <p:nvPr>
            <p:ph idx="1"/>
          </p:nvPr>
        </p:nvSpPr>
        <p:spPr>
          <a:xfrm>
            <a:off x="838200" y="1500160"/>
            <a:ext cx="4546600" cy="4351338"/>
          </a:xfrm>
        </p:spPr>
        <p:txBody>
          <a:bodyPr/>
          <a:lstStyle/>
          <a:p>
            <a:r>
              <a:rPr lang="en-US" dirty="0"/>
              <a:t>Typical organization for operating systems</a:t>
            </a:r>
          </a:p>
          <a:p>
            <a:r>
              <a:rPr lang="en-US" dirty="0"/>
              <a:t>Layers communicate through procedure calls and callbacks (sometimes called "up-calls")</a:t>
            </a:r>
          </a:p>
          <a:p>
            <a:endParaRPr lang="en-US" dirty="0"/>
          </a:p>
        </p:txBody>
      </p:sp>
      <p:sp>
        <p:nvSpPr>
          <p:cNvPr id="4" name="Slide Number Placeholder 3">
            <a:extLst>
              <a:ext uri="{FF2B5EF4-FFF2-40B4-BE49-F238E27FC236}">
                <a16:creationId xmlns:a16="http://schemas.microsoft.com/office/drawing/2014/main" id="{CDEBFCFF-9A68-44A8-B436-EF2F48B3A606}"/>
              </a:ext>
            </a:extLst>
          </p:cNvPr>
          <p:cNvSpPr>
            <a:spLocks noGrp="1"/>
          </p:cNvSpPr>
          <p:nvPr>
            <p:ph type="sldNum" sz="quarter" idx="12"/>
          </p:nvPr>
        </p:nvSpPr>
        <p:spPr/>
        <p:txBody>
          <a:bodyPr/>
          <a:lstStyle/>
          <a:p>
            <a:fld id="{20F37917-FD3A-4669-9018-DA04BCDD3D75}" type="slidenum">
              <a:rPr lang="en-US" smtClean="0"/>
              <a:t>16</a:t>
            </a:fld>
            <a:endParaRPr lang="en-US"/>
          </a:p>
        </p:txBody>
      </p:sp>
      <p:pic>
        <p:nvPicPr>
          <p:cNvPr id="6" name="Picture 5" descr="Chart&#10;&#10;Description automatically generated">
            <a:extLst>
              <a:ext uri="{FF2B5EF4-FFF2-40B4-BE49-F238E27FC236}">
                <a16:creationId xmlns:a16="http://schemas.microsoft.com/office/drawing/2014/main" id="{561ECD9E-E5C2-4839-851B-F136E386CB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4946" y="2010784"/>
            <a:ext cx="5238974" cy="3253943"/>
          </a:xfrm>
          <a:prstGeom prst="rect">
            <a:avLst/>
          </a:prstGeom>
        </p:spPr>
      </p:pic>
    </p:spTree>
    <p:extLst>
      <p:ext uri="{BB962C8B-B14F-4D97-AF65-F5344CB8AC3E}">
        <p14:creationId xmlns:p14="http://schemas.microsoft.com/office/powerpoint/2010/main" val="3391941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0F2821-41CE-4E1B-9203-CE081F2CFC59}"/>
              </a:ext>
            </a:extLst>
          </p:cNvPr>
          <p:cNvSpPr>
            <a:spLocks noGrp="1"/>
          </p:cNvSpPr>
          <p:nvPr>
            <p:ph type="title"/>
          </p:nvPr>
        </p:nvSpPr>
        <p:spPr/>
        <p:txBody>
          <a:bodyPr/>
          <a:lstStyle/>
          <a:p>
            <a:r>
              <a:rPr lang="en-US" dirty="0"/>
              <a:t>Architecture #2: Pipeline</a:t>
            </a:r>
          </a:p>
        </p:txBody>
      </p:sp>
      <p:sp>
        <p:nvSpPr>
          <p:cNvPr id="3" name="Content Placeholder 2">
            <a:extLst>
              <a:ext uri="{FF2B5EF4-FFF2-40B4-BE49-F238E27FC236}">
                <a16:creationId xmlns:a16="http://schemas.microsoft.com/office/drawing/2014/main" id="{C6231731-3D93-423B-8492-07065E7282D5}"/>
              </a:ext>
            </a:extLst>
          </p:cNvPr>
          <p:cNvSpPr>
            <a:spLocks noGrp="1"/>
          </p:cNvSpPr>
          <p:nvPr>
            <p:ph idx="1"/>
          </p:nvPr>
        </p:nvSpPr>
        <p:spPr>
          <a:xfrm>
            <a:off x="838200" y="1500160"/>
            <a:ext cx="5941291" cy="4351338"/>
          </a:xfrm>
        </p:spPr>
        <p:txBody>
          <a:bodyPr/>
          <a:lstStyle/>
          <a:p>
            <a:r>
              <a:rPr lang="en-US" dirty="0"/>
              <a:t>Good for complex straight-line processes, </a:t>
            </a:r>
            <a:r>
              <a:rPr lang="en-US" dirty="0" err="1"/>
              <a:t>eg</a:t>
            </a:r>
            <a:r>
              <a:rPr lang="en-US" dirty="0"/>
              <a:t> image processing</a:t>
            </a:r>
          </a:p>
          <a:p>
            <a:pPr lvl="1"/>
            <a:endParaRPr lang="en-US" dirty="0"/>
          </a:p>
        </p:txBody>
      </p:sp>
      <p:sp>
        <p:nvSpPr>
          <p:cNvPr id="4" name="Slide Number Placeholder 3">
            <a:extLst>
              <a:ext uri="{FF2B5EF4-FFF2-40B4-BE49-F238E27FC236}">
                <a16:creationId xmlns:a16="http://schemas.microsoft.com/office/drawing/2014/main" id="{A713B7EA-51E8-4B1F-975A-8673D97D7611}"/>
              </a:ext>
            </a:extLst>
          </p:cNvPr>
          <p:cNvSpPr>
            <a:spLocks noGrp="1"/>
          </p:cNvSpPr>
          <p:nvPr>
            <p:ph type="sldNum" sz="quarter" idx="12"/>
          </p:nvPr>
        </p:nvSpPr>
        <p:spPr/>
        <p:txBody>
          <a:bodyPr/>
          <a:lstStyle/>
          <a:p>
            <a:fld id="{20F37917-FD3A-4669-9018-DA04BCDD3D75}" type="slidenum">
              <a:rPr lang="en-US" smtClean="0"/>
              <a:t>17</a:t>
            </a:fld>
            <a:endParaRPr lang="en-US"/>
          </a:p>
        </p:txBody>
      </p:sp>
      <p:pic>
        <p:nvPicPr>
          <p:cNvPr id="6" name="Picture 5" descr="Diagram&#10;&#10;Description automatically generated">
            <a:extLst>
              <a:ext uri="{FF2B5EF4-FFF2-40B4-BE49-F238E27FC236}">
                <a16:creationId xmlns:a16="http://schemas.microsoft.com/office/drawing/2014/main" id="{3F997C1C-C659-436B-B706-100851C991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10600" y="1953201"/>
            <a:ext cx="2573388" cy="3967307"/>
          </a:xfrm>
          <a:prstGeom prst="rect">
            <a:avLst/>
          </a:prstGeom>
        </p:spPr>
      </p:pic>
      <p:pic>
        <p:nvPicPr>
          <p:cNvPr id="8" name="Picture 7" descr="Diagram&#10;&#10;Description automatically generated">
            <a:extLst>
              <a:ext uri="{FF2B5EF4-FFF2-40B4-BE49-F238E27FC236}">
                <a16:creationId xmlns:a16="http://schemas.microsoft.com/office/drawing/2014/main" id="{789D6D95-D37A-41A3-9DE5-E6CAFBEF0F1D}"/>
              </a:ext>
            </a:extLst>
          </p:cNvPr>
          <p:cNvPicPr>
            <a:picLocks noChangeAspect="1"/>
          </p:cNvPicPr>
          <p:nvPr/>
        </p:nvPicPr>
        <p:blipFill rotWithShape="1">
          <a:blip r:embed="rId3">
            <a:extLst>
              <a:ext uri="{28A0092B-C50C-407E-A947-70E740481C1C}">
                <a14:useLocalDpi xmlns:a14="http://schemas.microsoft.com/office/drawing/2010/main" val="0"/>
              </a:ext>
            </a:extLst>
          </a:blip>
          <a:srcRect l="89" t="47508" r="25175" b="-1996"/>
          <a:stretch/>
        </p:blipFill>
        <p:spPr>
          <a:xfrm>
            <a:off x="838200" y="3641451"/>
            <a:ext cx="7324434" cy="2897461"/>
          </a:xfrm>
          <a:prstGeom prst="rect">
            <a:avLst/>
          </a:prstGeom>
        </p:spPr>
      </p:pic>
    </p:spTree>
    <p:extLst>
      <p:ext uri="{BB962C8B-B14F-4D97-AF65-F5344CB8AC3E}">
        <p14:creationId xmlns:p14="http://schemas.microsoft.com/office/powerpoint/2010/main" val="34169895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69761-3AE9-46F6-BF8E-97FA98CAF181}"/>
              </a:ext>
            </a:extLst>
          </p:cNvPr>
          <p:cNvSpPr>
            <a:spLocks noGrp="1"/>
          </p:cNvSpPr>
          <p:nvPr>
            <p:ph type="title"/>
          </p:nvPr>
        </p:nvSpPr>
        <p:spPr/>
        <p:txBody>
          <a:bodyPr/>
          <a:lstStyle/>
          <a:p>
            <a:r>
              <a:rPr lang="en-US" dirty="0"/>
              <a:t>Also good for visualizing hardware</a:t>
            </a:r>
          </a:p>
        </p:txBody>
      </p:sp>
      <p:pic>
        <p:nvPicPr>
          <p:cNvPr id="6" name="Content Placeholder 5" descr="A picture containing chart&#10;&#10;Description automatically generated">
            <a:extLst>
              <a:ext uri="{FF2B5EF4-FFF2-40B4-BE49-F238E27FC236}">
                <a16:creationId xmlns:a16="http://schemas.microsoft.com/office/drawing/2014/main" id="{D5DC8022-0CDD-4B6C-87DB-A999B2F7DAD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57862" y="1841934"/>
            <a:ext cx="6962139" cy="4351337"/>
          </a:xfrm>
        </p:spPr>
      </p:pic>
      <p:sp>
        <p:nvSpPr>
          <p:cNvPr id="4" name="Slide Number Placeholder 3">
            <a:extLst>
              <a:ext uri="{FF2B5EF4-FFF2-40B4-BE49-F238E27FC236}">
                <a16:creationId xmlns:a16="http://schemas.microsoft.com/office/drawing/2014/main" id="{C3679D01-E837-49F4-8EAF-8CEAC9D36FE3}"/>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227278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E83EF-B90C-404B-A538-1C59AF785368}"/>
              </a:ext>
            </a:extLst>
          </p:cNvPr>
          <p:cNvSpPr>
            <a:spLocks noGrp="1"/>
          </p:cNvSpPr>
          <p:nvPr>
            <p:ph type="title"/>
          </p:nvPr>
        </p:nvSpPr>
        <p:spPr/>
        <p:txBody>
          <a:bodyPr/>
          <a:lstStyle/>
          <a:p>
            <a:r>
              <a:rPr lang="en-US" dirty="0"/>
              <a:t>How do the stages communicate?</a:t>
            </a:r>
          </a:p>
        </p:txBody>
      </p:sp>
      <p:sp>
        <p:nvSpPr>
          <p:cNvPr id="3" name="Content Placeholder 2">
            <a:extLst>
              <a:ext uri="{FF2B5EF4-FFF2-40B4-BE49-F238E27FC236}">
                <a16:creationId xmlns:a16="http://schemas.microsoft.com/office/drawing/2014/main" id="{70F5E074-5EF0-4A81-8E01-D0C8C1D8FCCD}"/>
              </a:ext>
            </a:extLst>
          </p:cNvPr>
          <p:cNvSpPr>
            <a:spLocks noGrp="1"/>
          </p:cNvSpPr>
          <p:nvPr>
            <p:ph idx="1"/>
          </p:nvPr>
        </p:nvSpPr>
        <p:spPr/>
        <p:txBody>
          <a:bodyPr/>
          <a:lstStyle/>
          <a:p>
            <a:r>
              <a:rPr lang="en-US" dirty="0"/>
              <a:t>That's the next-level decision</a:t>
            </a:r>
          </a:p>
          <a:p>
            <a:pPr lvl="1"/>
            <a:r>
              <a:rPr lang="en-US" dirty="0"/>
              <a:t>data-push (each stage invokes the next)</a:t>
            </a:r>
          </a:p>
          <a:p>
            <a:pPr lvl="1"/>
            <a:r>
              <a:rPr lang="en-US" dirty="0"/>
              <a:t>demand-pull (each stage demands data from its predecessor)</a:t>
            </a:r>
          </a:p>
          <a:p>
            <a:pPr lvl="1"/>
            <a:r>
              <a:rPr lang="en-US" dirty="0"/>
              <a:t>queues? buffers?</a:t>
            </a:r>
          </a:p>
          <a:p>
            <a:pPr lvl="1"/>
            <a:r>
              <a:rPr lang="en-US" dirty="0"/>
              <a:t>??</a:t>
            </a:r>
          </a:p>
        </p:txBody>
      </p:sp>
      <p:sp>
        <p:nvSpPr>
          <p:cNvPr id="4" name="Slide Number Placeholder 3">
            <a:extLst>
              <a:ext uri="{FF2B5EF4-FFF2-40B4-BE49-F238E27FC236}">
                <a16:creationId xmlns:a16="http://schemas.microsoft.com/office/drawing/2014/main" id="{099B2A19-2316-4F14-ACAC-4D9733CE5338}"/>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2773195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a:r>
              <a:rPr lang="en-US" dirty="0"/>
              <a:t>explain why software architecture is important</a:t>
            </a:r>
          </a:p>
          <a:p>
            <a:pPr lvl="1"/>
            <a:r>
              <a:rPr lang="en-US" dirty="0"/>
              <a:t>list a few of the properties that an architecture may have (the "</a:t>
            </a:r>
            <a:r>
              <a:rPr lang="en-US" dirty="0" err="1"/>
              <a:t>ilities</a:t>
            </a:r>
            <a:r>
              <a:rPr lang="en-US" dirty="0"/>
              <a:t>")</a:t>
            </a:r>
          </a:p>
          <a:p>
            <a:pPr lvl="1"/>
            <a:r>
              <a:rPr lang="en-US" dirty="0"/>
              <a:t>describe the basic ideas of the following architectures, with examples and pictures</a:t>
            </a:r>
          </a:p>
          <a:p>
            <a:pPr lvl="2"/>
            <a:r>
              <a:rPr lang="en-US" dirty="0"/>
              <a:t>monolithic</a:t>
            </a:r>
          </a:p>
          <a:p>
            <a:pPr lvl="2"/>
            <a:r>
              <a:rPr lang="en-US" dirty="0"/>
              <a:t>layered</a:t>
            </a:r>
          </a:p>
          <a:p>
            <a:pPr lvl="2"/>
            <a:r>
              <a:rPr lang="en-US" dirty="0"/>
              <a:t>pipeline</a:t>
            </a:r>
          </a:p>
          <a:p>
            <a:pPr lvl="2"/>
            <a:r>
              <a:rPr lang="en-US" dirty="0"/>
              <a:t>microkernel</a:t>
            </a:r>
          </a:p>
          <a:p>
            <a:pPr lvl="2"/>
            <a:r>
              <a:rPr lang="en-US" dirty="0"/>
              <a:t>event-driven</a:t>
            </a:r>
          </a:p>
          <a:p>
            <a:pPr lvl="2"/>
            <a:r>
              <a:rPr lang="en-US" dirty="0"/>
              <a:t>microservice</a:t>
            </a:r>
          </a:p>
          <a:p>
            <a:pPr lvl="1"/>
            <a:endParaRPr lang="en-US" dirty="0"/>
          </a:p>
          <a:p>
            <a:pPr lvl="2"/>
            <a:endParaRPr lang="en-US" dirty="0"/>
          </a:p>
          <a:p>
            <a:pPr lvl="1"/>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B92E0-796B-45B5-AABE-77058F2989DD}"/>
              </a:ext>
            </a:extLst>
          </p:cNvPr>
          <p:cNvSpPr>
            <a:spLocks noGrp="1"/>
          </p:cNvSpPr>
          <p:nvPr>
            <p:ph type="title"/>
          </p:nvPr>
        </p:nvSpPr>
        <p:spPr/>
        <p:txBody>
          <a:bodyPr/>
          <a:lstStyle/>
          <a:p>
            <a:r>
              <a:rPr lang="en-US" dirty="0"/>
              <a:t>Architecture #3: Plugins ("microkernel")</a:t>
            </a:r>
          </a:p>
        </p:txBody>
      </p:sp>
      <p:sp>
        <p:nvSpPr>
          <p:cNvPr id="3" name="Content Placeholder 2">
            <a:extLst>
              <a:ext uri="{FF2B5EF4-FFF2-40B4-BE49-F238E27FC236}">
                <a16:creationId xmlns:a16="http://schemas.microsoft.com/office/drawing/2014/main" id="{45442D93-DBB5-4E98-93CF-3EAE0D868694}"/>
              </a:ext>
            </a:extLst>
          </p:cNvPr>
          <p:cNvSpPr>
            <a:spLocks noGrp="1"/>
          </p:cNvSpPr>
          <p:nvPr>
            <p:ph idx="1"/>
          </p:nvPr>
        </p:nvSpPr>
        <p:spPr>
          <a:xfrm>
            <a:off x="838200" y="1500160"/>
            <a:ext cx="5571836" cy="4351338"/>
          </a:xfrm>
        </p:spPr>
        <p:txBody>
          <a:bodyPr/>
          <a:lstStyle/>
          <a:p>
            <a:r>
              <a:rPr lang="en-US" dirty="0"/>
              <a:t>System consists of a small core (the "microkernel") for essential functions, and </a:t>
            </a:r>
            <a:r>
              <a:rPr lang="en-US"/>
              <a:t>lots of hooks </a:t>
            </a:r>
            <a:r>
              <a:rPr lang="en-US" dirty="0"/>
              <a:t>for adding other services</a:t>
            </a:r>
          </a:p>
          <a:p>
            <a:r>
              <a:rPr lang="en-US" dirty="0"/>
              <a:t>Highly extensible</a:t>
            </a:r>
          </a:p>
          <a:p>
            <a:r>
              <a:rPr lang="en-US" dirty="0"/>
              <a:t>Plug-ins can be designed by small, less-experienced teams– even by users!</a:t>
            </a:r>
          </a:p>
          <a:p>
            <a:r>
              <a:rPr lang="en-US" dirty="0"/>
              <a:t>Connection methods may vary</a:t>
            </a:r>
          </a:p>
          <a:p>
            <a:pPr marL="0" indent="0">
              <a:buNone/>
            </a:pPr>
            <a:endParaRPr lang="en-US" dirty="0"/>
          </a:p>
        </p:txBody>
      </p:sp>
      <p:sp>
        <p:nvSpPr>
          <p:cNvPr id="4" name="Slide Number Placeholder 3">
            <a:extLst>
              <a:ext uri="{FF2B5EF4-FFF2-40B4-BE49-F238E27FC236}">
                <a16:creationId xmlns:a16="http://schemas.microsoft.com/office/drawing/2014/main" id="{47A9034B-6A97-4A29-A9FB-9BBCE9CB49A0}"/>
              </a:ext>
            </a:extLst>
          </p:cNvPr>
          <p:cNvSpPr>
            <a:spLocks noGrp="1"/>
          </p:cNvSpPr>
          <p:nvPr>
            <p:ph type="sldNum" sz="quarter" idx="12"/>
          </p:nvPr>
        </p:nvSpPr>
        <p:spPr/>
        <p:txBody>
          <a:bodyPr/>
          <a:lstStyle/>
          <a:p>
            <a:fld id="{20F37917-FD3A-4669-9018-DA04BCDD3D75}" type="slidenum">
              <a:rPr lang="en-US" smtClean="0"/>
              <a:t>20</a:t>
            </a:fld>
            <a:endParaRPr lang="en-US"/>
          </a:p>
        </p:txBody>
      </p:sp>
      <p:pic>
        <p:nvPicPr>
          <p:cNvPr id="6" name="Picture 5" descr="A picture containing diagram&#10;&#10;Description automatically generated">
            <a:extLst>
              <a:ext uri="{FF2B5EF4-FFF2-40B4-BE49-F238E27FC236}">
                <a16:creationId xmlns:a16="http://schemas.microsoft.com/office/drawing/2014/main" id="{F774DA18-8C67-4D38-892B-561D5730DD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6491" y="1847500"/>
            <a:ext cx="4084328" cy="2331725"/>
          </a:xfrm>
          <a:prstGeom prst="rect">
            <a:avLst/>
          </a:prstGeom>
        </p:spPr>
      </p:pic>
    </p:spTree>
    <p:extLst>
      <p:ext uri="{BB962C8B-B14F-4D97-AF65-F5344CB8AC3E}">
        <p14:creationId xmlns:p14="http://schemas.microsoft.com/office/powerpoint/2010/main" val="41363348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27D48-865A-456B-B5A2-4B71B7188377}"/>
              </a:ext>
            </a:extLst>
          </p:cNvPr>
          <p:cNvSpPr>
            <a:spLocks noGrp="1"/>
          </p:cNvSpPr>
          <p:nvPr>
            <p:ph type="title"/>
          </p:nvPr>
        </p:nvSpPr>
        <p:spPr/>
        <p:txBody>
          <a:bodyPr/>
          <a:lstStyle/>
          <a:p>
            <a:r>
              <a:rPr lang="en-US" dirty="0"/>
              <a:t>Plugin Examples</a:t>
            </a:r>
          </a:p>
        </p:txBody>
      </p:sp>
      <p:sp>
        <p:nvSpPr>
          <p:cNvPr id="3" name="Content Placeholder 2">
            <a:extLst>
              <a:ext uri="{FF2B5EF4-FFF2-40B4-BE49-F238E27FC236}">
                <a16:creationId xmlns:a16="http://schemas.microsoft.com/office/drawing/2014/main" id="{32221941-0524-483D-BC8D-30E2A737946E}"/>
              </a:ext>
            </a:extLst>
          </p:cNvPr>
          <p:cNvSpPr>
            <a:spLocks noGrp="1"/>
          </p:cNvSpPr>
          <p:nvPr>
            <p:ph idx="1"/>
          </p:nvPr>
        </p:nvSpPr>
        <p:spPr>
          <a:xfrm>
            <a:off x="838200" y="1500160"/>
            <a:ext cx="8594188" cy="4351338"/>
          </a:xfrm>
        </p:spPr>
        <p:txBody>
          <a:bodyPr/>
          <a:lstStyle/>
          <a:p>
            <a:r>
              <a:rPr lang="en-US" dirty="0"/>
              <a:t>Many examples:</a:t>
            </a:r>
          </a:p>
          <a:p>
            <a:pPr lvl="1"/>
            <a:r>
              <a:rPr lang="en-US" dirty="0"/>
              <a:t>Visual Studio Code (internal org. + extension marketplace)</a:t>
            </a:r>
          </a:p>
          <a:p>
            <a:pPr lvl="1"/>
            <a:r>
              <a:rPr lang="en-US" dirty="0"/>
              <a:t>emacs (emacs-lisp + hooks)</a:t>
            </a:r>
          </a:p>
          <a:p>
            <a:pPr lvl="1"/>
            <a:r>
              <a:rPr lang="en-US" dirty="0"/>
              <a:t>git clients</a:t>
            </a:r>
          </a:p>
          <a:p>
            <a:pPr lvl="1"/>
            <a:endParaRPr lang="en-US" dirty="0"/>
          </a:p>
        </p:txBody>
      </p:sp>
      <p:sp>
        <p:nvSpPr>
          <p:cNvPr id="4" name="Slide Number Placeholder 3">
            <a:extLst>
              <a:ext uri="{FF2B5EF4-FFF2-40B4-BE49-F238E27FC236}">
                <a16:creationId xmlns:a16="http://schemas.microsoft.com/office/drawing/2014/main" id="{2E2C4ADF-5976-4227-821B-C68F3EB6FAAF}"/>
              </a:ext>
            </a:extLst>
          </p:cNvPr>
          <p:cNvSpPr>
            <a:spLocks noGrp="1"/>
          </p:cNvSpPr>
          <p:nvPr>
            <p:ph type="sldNum" sz="quarter" idx="12"/>
          </p:nvPr>
        </p:nvSpPr>
        <p:spPr/>
        <p:txBody>
          <a:bodyPr/>
          <a:lstStyle/>
          <a:p>
            <a:fld id="{20F37917-FD3A-4669-9018-DA04BCDD3D75}" type="slidenum">
              <a:rPr lang="en-US" smtClean="0"/>
              <a:pPr/>
              <a:t>21</a:t>
            </a:fld>
            <a:endParaRPr lang="en-US"/>
          </a:p>
        </p:txBody>
      </p:sp>
      <p:sp>
        <p:nvSpPr>
          <p:cNvPr id="8" name="Rectangle 7">
            <a:extLst>
              <a:ext uri="{FF2B5EF4-FFF2-40B4-BE49-F238E27FC236}">
                <a16:creationId xmlns:a16="http://schemas.microsoft.com/office/drawing/2014/main" id="{206C54B8-FC37-476B-9824-6C02CEDE32E4}"/>
              </a:ext>
            </a:extLst>
          </p:cNvPr>
          <p:cNvSpPr/>
          <p:nvPr/>
        </p:nvSpPr>
        <p:spPr>
          <a:xfrm>
            <a:off x="635000" y="3675829"/>
            <a:ext cx="11231419" cy="1477328"/>
          </a:xfrm>
          <a:prstGeom prst="rect">
            <a:avLst/>
          </a:prstGeom>
          <a:solidFill>
            <a:schemeClr val="accent6">
              <a:lumMod val="20000"/>
              <a:lumOff val="80000"/>
            </a:schemeClr>
          </a:solidFill>
        </p:spPr>
        <p:txBody>
          <a:bodyPr wrap="square">
            <a:spAutoFit/>
          </a:bodyPr>
          <a:lstStyle/>
          <a:p>
            <a:r>
              <a:rPr lang="en-US" dirty="0">
                <a:solidFill>
                  <a:prstClr val="black"/>
                </a:solidFill>
                <a:latin typeface="Lucida Console" panose="020B0609040504020204" pitchFamily="49" charset="0"/>
              </a:rPr>
              <a:t>$ ls .git/hooks</a:t>
            </a:r>
          </a:p>
          <a:p>
            <a:r>
              <a:rPr lang="en-US" dirty="0" err="1">
                <a:solidFill>
                  <a:prstClr val="black"/>
                </a:solidFill>
                <a:latin typeface="Lucida Console" panose="020B0609040504020204" pitchFamily="49" charset="0"/>
              </a:rPr>
              <a:t>applypatch-msg.sample</a:t>
            </a:r>
            <a:r>
              <a:rPr lang="en-US" dirty="0">
                <a:solidFill>
                  <a:prstClr val="black"/>
                </a:solidFill>
                <a:latin typeface="Lucida Console" panose="020B0609040504020204" pitchFamily="49" charset="0"/>
              </a:rPr>
              <a:t>      pre-</a:t>
            </a:r>
            <a:r>
              <a:rPr lang="en-US" dirty="0" err="1">
                <a:solidFill>
                  <a:prstClr val="black"/>
                </a:solidFill>
                <a:latin typeface="Lucida Console" panose="020B0609040504020204" pitchFamily="49" charset="0"/>
              </a:rPr>
              <a:t>applypatch.sample</a:t>
            </a:r>
            <a:r>
              <a:rPr lang="en-US" dirty="0">
                <a:solidFill>
                  <a:prstClr val="black"/>
                </a:solidFill>
                <a:latin typeface="Lucida Console" panose="020B0609040504020204" pitchFamily="49" charset="0"/>
              </a:rPr>
              <a:t>      pre-</a:t>
            </a:r>
            <a:r>
              <a:rPr lang="en-US" dirty="0" err="1">
                <a:solidFill>
                  <a:prstClr val="black"/>
                </a:solidFill>
                <a:latin typeface="Lucida Console" panose="020B0609040504020204" pitchFamily="49" charset="0"/>
              </a:rPr>
              <a:t>rebase.sample</a:t>
            </a:r>
            <a:endParaRPr lang="en-US" dirty="0">
              <a:solidFill>
                <a:prstClr val="black"/>
              </a:solidFill>
              <a:latin typeface="Lucida Console" panose="020B0609040504020204" pitchFamily="49" charset="0"/>
            </a:endParaRPr>
          </a:p>
          <a:p>
            <a:r>
              <a:rPr lang="en-US" dirty="0">
                <a:solidFill>
                  <a:prstClr val="black"/>
                </a:solidFill>
                <a:latin typeface="Lucida Console" panose="020B0609040504020204" pitchFamily="49" charset="0"/>
              </a:rPr>
              <a:t>commit-</a:t>
            </a:r>
            <a:r>
              <a:rPr lang="en-US" dirty="0" err="1">
                <a:solidFill>
                  <a:prstClr val="black"/>
                </a:solidFill>
                <a:latin typeface="Lucida Console" panose="020B0609040504020204" pitchFamily="49" charset="0"/>
              </a:rPr>
              <a:t>msg.sample</a:t>
            </a:r>
            <a:r>
              <a:rPr lang="en-US" dirty="0">
                <a:solidFill>
                  <a:prstClr val="black"/>
                </a:solidFill>
                <a:latin typeface="Lucida Console" panose="020B0609040504020204" pitchFamily="49" charset="0"/>
              </a:rPr>
              <a:t>          pre-</a:t>
            </a:r>
            <a:r>
              <a:rPr lang="en-US" dirty="0" err="1">
                <a:solidFill>
                  <a:prstClr val="black"/>
                </a:solidFill>
                <a:latin typeface="Lucida Console" panose="020B0609040504020204" pitchFamily="49" charset="0"/>
              </a:rPr>
              <a:t>commit.sample</a:t>
            </a:r>
            <a:r>
              <a:rPr lang="en-US" dirty="0">
                <a:solidFill>
                  <a:prstClr val="black"/>
                </a:solidFill>
                <a:latin typeface="Lucida Console" panose="020B0609040504020204" pitchFamily="49" charset="0"/>
              </a:rPr>
              <a:t>          pre-</a:t>
            </a:r>
            <a:r>
              <a:rPr lang="en-US" dirty="0" err="1">
                <a:solidFill>
                  <a:prstClr val="black"/>
                </a:solidFill>
                <a:latin typeface="Lucida Console" panose="020B0609040504020204" pitchFamily="49" charset="0"/>
              </a:rPr>
              <a:t>receive.sample</a:t>
            </a:r>
            <a:endParaRPr lang="en-US" dirty="0">
              <a:solidFill>
                <a:prstClr val="black"/>
              </a:solidFill>
              <a:latin typeface="Lucida Console" panose="020B0609040504020204" pitchFamily="49" charset="0"/>
            </a:endParaRPr>
          </a:p>
          <a:p>
            <a:r>
              <a:rPr lang="en-US" dirty="0" err="1">
                <a:solidFill>
                  <a:prstClr val="black"/>
                </a:solidFill>
                <a:latin typeface="Lucida Console" panose="020B0609040504020204" pitchFamily="49" charset="0"/>
              </a:rPr>
              <a:t>fsmonitor-watchman.sample</a:t>
            </a:r>
            <a:r>
              <a:rPr lang="en-US" dirty="0">
                <a:solidFill>
                  <a:prstClr val="black"/>
                </a:solidFill>
                <a:latin typeface="Lucida Console" panose="020B0609040504020204" pitchFamily="49" charset="0"/>
              </a:rPr>
              <a:t>  prepare-commit-</a:t>
            </a:r>
            <a:r>
              <a:rPr lang="en-US" dirty="0" err="1">
                <a:solidFill>
                  <a:prstClr val="black"/>
                </a:solidFill>
                <a:latin typeface="Lucida Console" panose="020B0609040504020204" pitchFamily="49" charset="0"/>
              </a:rPr>
              <a:t>msg.sample</a:t>
            </a:r>
            <a:r>
              <a:rPr lang="en-US" dirty="0">
                <a:solidFill>
                  <a:prstClr val="black"/>
                </a:solidFill>
                <a:latin typeface="Lucida Console" panose="020B0609040504020204" pitchFamily="49" charset="0"/>
              </a:rPr>
              <a:t>  </a:t>
            </a:r>
            <a:r>
              <a:rPr lang="en-US" dirty="0" err="1">
                <a:solidFill>
                  <a:prstClr val="black"/>
                </a:solidFill>
                <a:latin typeface="Lucida Console" panose="020B0609040504020204" pitchFamily="49" charset="0"/>
              </a:rPr>
              <a:t>update.sample</a:t>
            </a:r>
            <a:endParaRPr lang="en-US" dirty="0">
              <a:solidFill>
                <a:prstClr val="black"/>
              </a:solidFill>
              <a:latin typeface="Lucida Console" panose="020B0609040504020204" pitchFamily="49" charset="0"/>
            </a:endParaRPr>
          </a:p>
          <a:p>
            <a:r>
              <a:rPr lang="en-US" dirty="0">
                <a:solidFill>
                  <a:prstClr val="black"/>
                </a:solidFill>
                <a:latin typeface="Lucida Console" panose="020B0609040504020204" pitchFamily="49" charset="0"/>
              </a:rPr>
              <a:t>post-</a:t>
            </a:r>
            <a:r>
              <a:rPr lang="en-US" dirty="0" err="1">
                <a:solidFill>
                  <a:prstClr val="black"/>
                </a:solidFill>
                <a:latin typeface="Lucida Console" panose="020B0609040504020204" pitchFamily="49" charset="0"/>
              </a:rPr>
              <a:t>update.sample</a:t>
            </a:r>
            <a:r>
              <a:rPr lang="en-US" dirty="0">
                <a:solidFill>
                  <a:prstClr val="black"/>
                </a:solidFill>
                <a:latin typeface="Lucida Console" panose="020B0609040504020204" pitchFamily="49" charset="0"/>
              </a:rPr>
              <a:t>         pre-</a:t>
            </a:r>
            <a:r>
              <a:rPr lang="en-US" dirty="0" err="1">
                <a:solidFill>
                  <a:prstClr val="black"/>
                </a:solidFill>
                <a:latin typeface="Lucida Console" panose="020B0609040504020204" pitchFamily="49" charset="0"/>
              </a:rPr>
              <a:t>push.sample</a:t>
            </a:r>
            <a:endParaRPr lang="en-US" dirty="0">
              <a:solidFill>
                <a:prstClr val="black"/>
              </a:solidFill>
              <a:latin typeface="Lucida Console" panose="020B0609040504020204" pitchFamily="49" charset="0"/>
            </a:endParaRPr>
          </a:p>
        </p:txBody>
      </p:sp>
    </p:spTree>
    <p:extLst>
      <p:ext uri="{BB962C8B-B14F-4D97-AF65-F5344CB8AC3E}">
        <p14:creationId xmlns:p14="http://schemas.microsoft.com/office/powerpoint/2010/main" val="32192476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E56BC-2D65-4447-9662-5229DACFAFD1}"/>
              </a:ext>
            </a:extLst>
          </p:cNvPr>
          <p:cNvSpPr>
            <a:spLocks noGrp="1"/>
          </p:cNvSpPr>
          <p:nvPr>
            <p:ph type="title"/>
          </p:nvPr>
        </p:nvSpPr>
        <p:spPr/>
        <p:txBody>
          <a:bodyPr/>
          <a:lstStyle/>
          <a:p>
            <a:r>
              <a:rPr lang="en-US" dirty="0"/>
              <a:t>Express.js uses a microkernel architecture</a:t>
            </a:r>
          </a:p>
        </p:txBody>
      </p:sp>
      <p:sp>
        <p:nvSpPr>
          <p:cNvPr id="3" name="Content Placeholder 2">
            <a:extLst>
              <a:ext uri="{FF2B5EF4-FFF2-40B4-BE49-F238E27FC236}">
                <a16:creationId xmlns:a16="http://schemas.microsoft.com/office/drawing/2014/main" id="{A498D4E1-78CA-40AF-8A76-89DBF9506431}"/>
              </a:ext>
            </a:extLst>
          </p:cNvPr>
          <p:cNvSpPr>
            <a:spLocks noGrp="1"/>
          </p:cNvSpPr>
          <p:nvPr>
            <p:ph idx="1"/>
          </p:nvPr>
        </p:nvSpPr>
        <p:spPr/>
        <p:txBody>
          <a:bodyPr/>
          <a:lstStyle/>
          <a:p>
            <a:r>
              <a:rPr lang="en-US" dirty="0"/>
              <a:t>express.js depends on plug-ins:</a:t>
            </a:r>
          </a:p>
        </p:txBody>
      </p:sp>
      <p:sp>
        <p:nvSpPr>
          <p:cNvPr id="4" name="Slide Number Placeholder 3">
            <a:extLst>
              <a:ext uri="{FF2B5EF4-FFF2-40B4-BE49-F238E27FC236}">
                <a16:creationId xmlns:a16="http://schemas.microsoft.com/office/drawing/2014/main" id="{19887A9E-D018-479C-ADEC-25692B820316}"/>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6" name="Rectangle 5">
            <a:extLst>
              <a:ext uri="{FF2B5EF4-FFF2-40B4-BE49-F238E27FC236}">
                <a16:creationId xmlns:a16="http://schemas.microsoft.com/office/drawing/2014/main" id="{B500A28E-4CB7-4C3E-AC4A-8E8611FF9725}"/>
              </a:ext>
            </a:extLst>
          </p:cNvPr>
          <p:cNvSpPr/>
          <p:nvPr/>
        </p:nvSpPr>
        <p:spPr>
          <a:xfrm>
            <a:off x="722745" y="2521667"/>
            <a:ext cx="7363691" cy="2308324"/>
          </a:xfrm>
          <a:prstGeom prst="rect">
            <a:avLst/>
          </a:prstGeom>
        </p:spPr>
        <p:txBody>
          <a:bodyPr wrap="square">
            <a:spAutoFit/>
          </a:bodyPr>
          <a:lstStyle/>
          <a:p>
            <a:r>
              <a:rPr lang="en-US" sz="2400" dirty="0" err="1">
                <a:solidFill>
                  <a:srgbClr val="000000"/>
                </a:solidFill>
                <a:latin typeface="Consolas" panose="020B0609020204030204" pitchFamily="49" charset="0"/>
              </a:rPr>
              <a:t>app.get</a:t>
            </a:r>
            <a:r>
              <a:rPr lang="en-US" sz="2400" dirty="0">
                <a:solidFill>
                  <a:srgbClr val="000000"/>
                </a:solidFill>
                <a:latin typeface="Consolas" panose="020B0609020204030204" pitchFamily="49" charset="0"/>
              </a:rPr>
              <a:t>(</a:t>
            </a:r>
            <a:r>
              <a:rPr lang="en-US" sz="2400" dirty="0">
                <a:solidFill>
                  <a:srgbClr val="A31515"/>
                </a:solidFill>
                <a:latin typeface="Consolas" panose="020B0609020204030204" pitchFamily="49" charset="0"/>
              </a:rPr>
              <a:t>'/transcripts'</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req,res</a:t>
            </a:r>
            <a:r>
              <a:rPr lang="en-US" sz="2400" dirty="0">
                <a:solidFill>
                  <a:srgbClr val="000000"/>
                </a:solidFill>
                <a:latin typeface="Consolas" panose="020B0609020204030204" pitchFamily="49" charset="0"/>
              </a:rPr>
              <a:t>) </a:t>
            </a:r>
            <a:r>
              <a:rPr lang="en-US" sz="2400" dirty="0">
                <a:solidFill>
                  <a:srgbClr val="0000FF"/>
                </a:solidFill>
                <a:latin typeface="Consolas" panose="020B0609020204030204" pitchFamily="49" charset="0"/>
              </a:rPr>
              <a:t>=&gt;</a:t>
            </a:r>
            <a:r>
              <a:rPr lang="en-US" sz="2400" dirty="0">
                <a:solidFill>
                  <a:srgbClr val="000000"/>
                </a:solidFill>
                <a:latin typeface="Consolas" panose="020B0609020204030204" pitchFamily="49" charset="0"/>
              </a:rPr>
              <a:t> {</a:t>
            </a:r>
          </a:p>
          <a:p>
            <a:r>
              <a:rPr lang="en-US" sz="2400" dirty="0">
                <a:solidFill>
                  <a:srgbClr val="000000"/>
                </a:solidFill>
                <a:latin typeface="Consolas" panose="020B0609020204030204" pitchFamily="49" charset="0"/>
              </a:rPr>
              <a:t>  console.log(</a:t>
            </a:r>
            <a:r>
              <a:rPr lang="en-US" sz="2400" dirty="0">
                <a:solidFill>
                  <a:srgbClr val="A31515"/>
                </a:solidFill>
                <a:latin typeface="Consolas" panose="020B0609020204030204" pitchFamily="49" charset="0"/>
              </a:rPr>
              <a:t>'Handling GET/transcripts'</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  </a:t>
            </a:r>
            <a:r>
              <a:rPr lang="en-US" sz="2400" dirty="0">
                <a:solidFill>
                  <a:srgbClr val="0000FF"/>
                </a:solidFill>
                <a:latin typeface="Consolas" panose="020B0609020204030204" pitchFamily="49" charset="0"/>
              </a:rPr>
              <a:t>let</a:t>
            </a:r>
            <a:r>
              <a:rPr lang="en-US" sz="2400" dirty="0">
                <a:solidFill>
                  <a:srgbClr val="000000"/>
                </a:solidFill>
                <a:latin typeface="Consolas" panose="020B0609020204030204" pitchFamily="49" charset="0"/>
              </a:rPr>
              <a:t> data = </a:t>
            </a:r>
            <a:r>
              <a:rPr lang="en-US" sz="2400" dirty="0" err="1">
                <a:solidFill>
                  <a:srgbClr val="000000"/>
                </a:solidFill>
                <a:latin typeface="Consolas" panose="020B0609020204030204" pitchFamily="49" charset="0"/>
              </a:rPr>
              <a:t>db.getAll</a:t>
            </a:r>
            <a:r>
              <a:rPr lang="en-US" sz="2400" dirty="0">
                <a:solidFill>
                  <a:srgbClr val="000000"/>
                </a:solidFill>
                <a:latin typeface="Consolas" panose="020B0609020204030204" pitchFamily="49" charset="0"/>
              </a:rPr>
              <a:t>()</a:t>
            </a:r>
          </a:p>
          <a:p>
            <a:r>
              <a:rPr lang="en-US" sz="2400" dirty="0">
                <a:solidFill>
                  <a:srgbClr val="000000"/>
                </a:solidFill>
                <a:latin typeface="Consolas" panose="020B0609020204030204" pitchFamily="49" charset="0"/>
              </a:rPr>
              <a:t>  console.log(data)</a:t>
            </a:r>
          </a:p>
          <a:p>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res.status</a:t>
            </a:r>
            <a:r>
              <a:rPr lang="en-US" sz="2400" dirty="0">
                <a:solidFill>
                  <a:srgbClr val="000000"/>
                </a:solidFill>
                <a:latin typeface="Consolas" panose="020B0609020204030204" pitchFamily="49" charset="0"/>
              </a:rPr>
              <a:t>(</a:t>
            </a:r>
            <a:r>
              <a:rPr lang="en-US" sz="2400" dirty="0">
                <a:solidFill>
                  <a:srgbClr val="098658"/>
                </a:solidFill>
                <a:latin typeface="Consolas" panose="020B0609020204030204" pitchFamily="49" charset="0"/>
              </a:rPr>
              <a:t>200</a:t>
            </a:r>
            <a:r>
              <a:rPr lang="en-US" sz="2400" dirty="0">
                <a:solidFill>
                  <a:srgbClr val="000000"/>
                </a:solidFill>
                <a:latin typeface="Consolas" panose="020B0609020204030204" pitchFamily="49" charset="0"/>
              </a:rPr>
              <a:t>).send(data)</a:t>
            </a:r>
          </a:p>
          <a:p>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TextBox 6">
            <a:extLst>
              <a:ext uri="{FF2B5EF4-FFF2-40B4-BE49-F238E27FC236}">
                <a16:creationId xmlns:a16="http://schemas.microsoft.com/office/drawing/2014/main" id="{00BFA2B8-B789-4161-9F9F-63E23735A2D6}"/>
              </a:ext>
            </a:extLst>
          </p:cNvPr>
          <p:cNvSpPr txBox="1"/>
          <p:nvPr/>
        </p:nvSpPr>
        <p:spPr>
          <a:xfrm>
            <a:off x="7970981" y="1690670"/>
            <a:ext cx="3482109" cy="3970318"/>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pPr algn="l"/>
            <a:r>
              <a:rPr lang="en-US" sz="2800" dirty="0" err="1">
                <a:solidFill>
                  <a:schemeClr val="tx1"/>
                </a:solidFill>
              </a:rPr>
              <a:t>app.get</a:t>
            </a:r>
            <a:r>
              <a:rPr lang="en-US" sz="2800" dirty="0">
                <a:solidFill>
                  <a:schemeClr val="tx1"/>
                </a:solidFill>
              </a:rPr>
              <a:t> is a hook that adds a handler to the server.   The handlers are ordered (the first matching handler is executed), and can be pipelined, so a handler can invoke another handler if desired.</a:t>
            </a:r>
          </a:p>
        </p:txBody>
      </p:sp>
    </p:spTree>
    <p:extLst>
      <p:ext uri="{BB962C8B-B14F-4D97-AF65-F5344CB8AC3E}">
        <p14:creationId xmlns:p14="http://schemas.microsoft.com/office/powerpoint/2010/main" val="14024145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B9B9D-546F-4244-84F2-75412D3541A1}"/>
              </a:ext>
            </a:extLst>
          </p:cNvPr>
          <p:cNvSpPr>
            <a:spLocks noGrp="1"/>
          </p:cNvSpPr>
          <p:nvPr>
            <p:ph type="title"/>
          </p:nvPr>
        </p:nvSpPr>
        <p:spPr/>
        <p:txBody>
          <a:bodyPr/>
          <a:lstStyle/>
          <a:p>
            <a:r>
              <a:rPr lang="en-US" dirty="0"/>
              <a:t>Architecture #4: Event-Driven Architecture</a:t>
            </a:r>
          </a:p>
        </p:txBody>
      </p:sp>
      <p:sp>
        <p:nvSpPr>
          <p:cNvPr id="3" name="Content Placeholder 2">
            <a:extLst>
              <a:ext uri="{FF2B5EF4-FFF2-40B4-BE49-F238E27FC236}">
                <a16:creationId xmlns:a16="http://schemas.microsoft.com/office/drawing/2014/main" id="{5B8D90A2-4EFD-48EA-87DF-BE827A78B262}"/>
              </a:ext>
            </a:extLst>
          </p:cNvPr>
          <p:cNvSpPr>
            <a:spLocks noGrp="1"/>
          </p:cNvSpPr>
          <p:nvPr>
            <p:ph idx="1"/>
          </p:nvPr>
        </p:nvSpPr>
        <p:spPr>
          <a:xfrm>
            <a:off x="838201" y="1500160"/>
            <a:ext cx="4386082" cy="4351338"/>
          </a:xfrm>
        </p:spPr>
        <p:txBody>
          <a:bodyPr>
            <a:normAutofit fontScale="92500" lnSpcReduction="20000"/>
          </a:bodyPr>
          <a:lstStyle/>
          <a:p>
            <a:r>
              <a:rPr lang="en-US" dirty="0"/>
              <a:t>Metaphor: a bunch of bureaucrats shuffling papers</a:t>
            </a:r>
          </a:p>
          <a:p>
            <a:r>
              <a:rPr lang="en-US" dirty="0"/>
              <a:t>Each processing unit has an in-box and one or more out-boxes</a:t>
            </a:r>
          </a:p>
          <a:p>
            <a:r>
              <a:rPr lang="en-US" dirty="0"/>
              <a:t>Each unit takes a task from its inbox, processes it, and puts the results in one or more outboxes.</a:t>
            </a:r>
          </a:p>
          <a:p>
            <a:r>
              <a:rPr lang="en-US" dirty="0"/>
              <a:t>Stages are typically connected by asynchronous message queues.</a:t>
            </a:r>
          </a:p>
          <a:p>
            <a:r>
              <a:rPr lang="en-US" dirty="0"/>
              <a:t>Conditional flow</a:t>
            </a:r>
          </a:p>
        </p:txBody>
      </p:sp>
      <p:sp>
        <p:nvSpPr>
          <p:cNvPr id="4" name="Slide Number Placeholder 3">
            <a:extLst>
              <a:ext uri="{FF2B5EF4-FFF2-40B4-BE49-F238E27FC236}">
                <a16:creationId xmlns:a16="http://schemas.microsoft.com/office/drawing/2014/main" id="{CA35BCF9-475A-4B17-82B9-6AD6DD87C19C}"/>
              </a:ext>
            </a:extLst>
          </p:cNvPr>
          <p:cNvSpPr>
            <a:spLocks noGrp="1"/>
          </p:cNvSpPr>
          <p:nvPr>
            <p:ph type="sldNum" sz="quarter" idx="12"/>
          </p:nvPr>
        </p:nvSpPr>
        <p:spPr/>
        <p:txBody>
          <a:bodyPr/>
          <a:lstStyle/>
          <a:p>
            <a:fld id="{20F37917-FD3A-4669-9018-DA04BCDD3D75}" type="slidenum">
              <a:rPr lang="en-US" smtClean="0"/>
              <a:t>23</a:t>
            </a:fld>
            <a:endParaRPr lang="en-US"/>
          </a:p>
        </p:txBody>
      </p:sp>
      <p:pic>
        <p:nvPicPr>
          <p:cNvPr id="6" name="Picture 5" descr="Diagram, application&#10;&#10;Description automatically generated">
            <a:extLst>
              <a:ext uri="{FF2B5EF4-FFF2-40B4-BE49-F238E27FC236}">
                <a16:creationId xmlns:a16="http://schemas.microsoft.com/office/drawing/2014/main" id="{EA381D1E-91A5-4755-85E3-66E72B27FF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93577" y="1671246"/>
            <a:ext cx="4386081" cy="4867666"/>
          </a:xfrm>
          <a:prstGeom prst="rect">
            <a:avLst/>
          </a:prstGeom>
        </p:spPr>
      </p:pic>
    </p:spTree>
    <p:extLst>
      <p:ext uri="{BB962C8B-B14F-4D97-AF65-F5344CB8AC3E}">
        <p14:creationId xmlns:p14="http://schemas.microsoft.com/office/powerpoint/2010/main" val="10912519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94B7B-21A2-4719-891C-D2C44B24FB8E}"/>
              </a:ext>
            </a:extLst>
          </p:cNvPr>
          <p:cNvSpPr>
            <a:spLocks noGrp="1"/>
          </p:cNvSpPr>
          <p:nvPr>
            <p:ph type="title"/>
          </p:nvPr>
        </p:nvSpPr>
        <p:spPr/>
        <p:txBody>
          <a:bodyPr/>
          <a:lstStyle/>
          <a:p>
            <a:r>
              <a:rPr lang="en-US" dirty="0"/>
              <a:t>Architecture #5: Microservices</a:t>
            </a:r>
          </a:p>
        </p:txBody>
      </p:sp>
      <p:sp>
        <p:nvSpPr>
          <p:cNvPr id="3" name="Content Placeholder 2">
            <a:extLst>
              <a:ext uri="{FF2B5EF4-FFF2-40B4-BE49-F238E27FC236}">
                <a16:creationId xmlns:a16="http://schemas.microsoft.com/office/drawing/2014/main" id="{F427F68F-8CF7-4063-BA76-2DC5160B0661}"/>
              </a:ext>
            </a:extLst>
          </p:cNvPr>
          <p:cNvSpPr>
            <a:spLocks noGrp="1"/>
          </p:cNvSpPr>
          <p:nvPr>
            <p:ph idx="1"/>
          </p:nvPr>
        </p:nvSpPr>
        <p:spPr>
          <a:xfrm>
            <a:off x="838200" y="1500160"/>
            <a:ext cx="9063182" cy="4351338"/>
          </a:xfrm>
        </p:spPr>
        <p:txBody>
          <a:bodyPr/>
          <a:lstStyle/>
          <a:p>
            <a:r>
              <a:rPr lang="en-US" dirty="0"/>
              <a:t>Overall task is divided into different components</a:t>
            </a:r>
          </a:p>
          <a:p>
            <a:r>
              <a:rPr lang="en-US" dirty="0"/>
              <a:t>Each component is implemented independently</a:t>
            </a:r>
          </a:p>
          <a:p>
            <a:r>
              <a:rPr lang="en-US" dirty="0"/>
              <a:t>Each component is</a:t>
            </a:r>
          </a:p>
          <a:p>
            <a:pPr lvl="1"/>
            <a:r>
              <a:rPr lang="en-US" dirty="0"/>
              <a:t>independently replaceable, </a:t>
            </a:r>
          </a:p>
          <a:p>
            <a:pPr lvl="1"/>
            <a:r>
              <a:rPr lang="en-US" dirty="0"/>
              <a:t>independently updatable</a:t>
            </a:r>
          </a:p>
          <a:p>
            <a:r>
              <a:rPr lang="en-US" dirty="0"/>
              <a:t>Components can be built as libraries, but more usually as web services</a:t>
            </a:r>
          </a:p>
          <a:p>
            <a:pPr lvl="1"/>
            <a:r>
              <a:rPr lang="en-US" dirty="0"/>
              <a:t>Services communicate via HTTP, typically REST (see lesson 3.3)</a:t>
            </a:r>
          </a:p>
          <a:p>
            <a:pPr lvl="1"/>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26E40AC1-1440-4AFE-9468-55B60E9A0261}"/>
              </a:ext>
            </a:extLst>
          </p:cNvPr>
          <p:cNvSpPr>
            <a:spLocks noGrp="1"/>
          </p:cNvSpPr>
          <p:nvPr>
            <p:ph type="sldNum" sz="quarter" idx="12"/>
          </p:nvPr>
        </p:nvSpPr>
        <p:spPr/>
        <p:txBody>
          <a:bodyPr/>
          <a:lstStyle/>
          <a:p>
            <a:fld id="{20F37917-FD3A-4669-9018-DA04BCDD3D75}" type="slidenum">
              <a:rPr lang="en-US" smtClean="0"/>
              <a:pPr/>
              <a:t>24</a:t>
            </a:fld>
            <a:endParaRPr lang="en-US"/>
          </a:p>
        </p:txBody>
      </p:sp>
    </p:spTree>
    <p:extLst>
      <p:ext uri="{BB962C8B-B14F-4D97-AF65-F5344CB8AC3E}">
        <p14:creationId xmlns:p14="http://schemas.microsoft.com/office/powerpoint/2010/main" val="4626965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94B7B-21A2-4719-891C-D2C44B24FB8E}"/>
              </a:ext>
            </a:extLst>
          </p:cNvPr>
          <p:cNvSpPr>
            <a:spLocks noGrp="1"/>
          </p:cNvSpPr>
          <p:nvPr>
            <p:ph type="title"/>
          </p:nvPr>
        </p:nvSpPr>
        <p:spPr/>
        <p:txBody>
          <a:bodyPr/>
          <a:lstStyle/>
          <a:p>
            <a:r>
              <a:rPr lang="en-US" dirty="0"/>
              <a:t>Microservices: Schematic Example</a:t>
            </a:r>
          </a:p>
        </p:txBody>
      </p:sp>
      <p:sp>
        <p:nvSpPr>
          <p:cNvPr id="4" name="Slide Number Placeholder 3">
            <a:extLst>
              <a:ext uri="{FF2B5EF4-FFF2-40B4-BE49-F238E27FC236}">
                <a16:creationId xmlns:a16="http://schemas.microsoft.com/office/drawing/2014/main" id="{26E40AC1-1440-4AFE-9468-55B60E9A0261}"/>
              </a:ext>
            </a:extLst>
          </p:cNvPr>
          <p:cNvSpPr>
            <a:spLocks noGrp="1"/>
          </p:cNvSpPr>
          <p:nvPr>
            <p:ph type="sldNum" sz="quarter" idx="12"/>
          </p:nvPr>
        </p:nvSpPr>
        <p:spPr/>
        <p:txBody>
          <a:bodyPr/>
          <a:lstStyle/>
          <a:p>
            <a:fld id="{20F37917-FD3A-4669-9018-DA04BCDD3D75}" type="slidenum">
              <a:rPr lang="en-US" smtClean="0"/>
              <a:pPr/>
              <a:t>25</a:t>
            </a:fld>
            <a:endParaRPr lang="en-US"/>
          </a:p>
        </p:txBody>
      </p:sp>
      <p:grpSp>
        <p:nvGrpSpPr>
          <p:cNvPr id="57" name="Group 56">
            <a:extLst>
              <a:ext uri="{FF2B5EF4-FFF2-40B4-BE49-F238E27FC236}">
                <a16:creationId xmlns:a16="http://schemas.microsoft.com/office/drawing/2014/main" id="{87B0150F-C39F-4ED4-AFE4-35333F8514F3}"/>
              </a:ext>
            </a:extLst>
          </p:cNvPr>
          <p:cNvGrpSpPr/>
          <p:nvPr/>
        </p:nvGrpSpPr>
        <p:grpSpPr>
          <a:xfrm>
            <a:off x="2391205" y="2153014"/>
            <a:ext cx="7887346" cy="3627969"/>
            <a:chOff x="146049" y="3185150"/>
            <a:chExt cx="12897675" cy="5932586"/>
          </a:xfrm>
        </p:grpSpPr>
        <p:sp>
          <p:nvSpPr>
            <p:cNvPr id="5" name="Productivity App">
              <a:extLst>
                <a:ext uri="{FF2B5EF4-FFF2-40B4-BE49-F238E27FC236}">
                  <a16:creationId xmlns:a16="http://schemas.microsoft.com/office/drawing/2014/main" id="{530AFECA-5F07-4B2E-A1A8-BE292746BBCC}"/>
                </a:ext>
              </a:extLst>
            </p:cNvPr>
            <p:cNvSpPr/>
            <p:nvPr/>
          </p:nvSpPr>
          <p:spPr>
            <a:xfrm>
              <a:off x="146049" y="4525174"/>
              <a:ext cx="2408690" cy="3340565"/>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Productivity App</a:t>
              </a:r>
            </a:p>
          </p:txBody>
        </p:sp>
        <p:sp>
          <p:nvSpPr>
            <p:cNvPr id="6" name="Frontend">
              <a:extLst>
                <a:ext uri="{FF2B5EF4-FFF2-40B4-BE49-F238E27FC236}">
                  <a16:creationId xmlns:a16="http://schemas.microsoft.com/office/drawing/2014/main" id="{CD420D6D-43AE-41B6-9EB6-A3ED82A98AFE}"/>
                </a:ext>
              </a:extLst>
            </p:cNvPr>
            <p:cNvSpPr/>
            <p:nvPr/>
          </p:nvSpPr>
          <p:spPr>
            <a:xfrm>
              <a:off x="418705" y="5770179"/>
              <a:ext cx="1770969" cy="483543"/>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Frontend</a:t>
              </a:r>
            </a:p>
          </p:txBody>
        </p:sp>
        <p:sp>
          <p:nvSpPr>
            <p:cNvPr id="7" name="“Dumb”…">
              <a:extLst>
                <a:ext uri="{FF2B5EF4-FFF2-40B4-BE49-F238E27FC236}">
                  <a16:creationId xmlns:a16="http://schemas.microsoft.com/office/drawing/2014/main" id="{1A65B15A-8A85-4B90-8F05-1A2CD41DC529}"/>
                </a:ext>
              </a:extLst>
            </p:cNvPr>
            <p:cNvSpPr/>
            <p:nvPr/>
          </p:nvSpPr>
          <p:spPr>
            <a:xfrm>
              <a:off x="418705" y="6475028"/>
              <a:ext cx="1770969" cy="1018505"/>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p>
              <a:pPr algn="l" defTabSz="584200">
                <a:defRPr sz="2200">
                  <a:solidFill>
                    <a:srgbClr val="FFFFFF"/>
                  </a:solidFill>
                  <a:latin typeface="Helvetica Light"/>
                  <a:ea typeface="Helvetica Light"/>
                  <a:cs typeface="Helvetica Light"/>
                  <a:sym typeface="Helvetica Light"/>
                </a:defRPr>
              </a:pPr>
              <a:r>
                <a:rPr sz="1600" dirty="0">
                  <a:latin typeface="Helvetica" panose="020B0604020202020204" pitchFamily="34" charset="0"/>
                  <a:cs typeface="Helvetica" panose="020B0604020202020204" pitchFamily="34" charset="0"/>
                </a:rPr>
                <a:t>“Dumb”</a:t>
              </a:r>
            </a:p>
            <a:p>
              <a:pPr algn="l" defTabSz="584200">
                <a:defRPr sz="2200">
                  <a:solidFill>
                    <a:srgbClr val="FFFFFF"/>
                  </a:solidFill>
                  <a:latin typeface="Helvetica Light"/>
                  <a:ea typeface="Helvetica Light"/>
                  <a:cs typeface="Helvetica Light"/>
                  <a:sym typeface="Helvetica Light"/>
                </a:defRPr>
              </a:pPr>
              <a:r>
                <a:rPr sz="1600" dirty="0">
                  <a:latin typeface="Helvetica" panose="020B0604020202020204" pitchFamily="34" charset="0"/>
                  <a:cs typeface="Helvetica" panose="020B0604020202020204" pitchFamily="34" charset="0"/>
                </a:rPr>
                <a:t>App Server</a:t>
              </a:r>
            </a:p>
          </p:txBody>
        </p:sp>
        <p:sp>
          <p:nvSpPr>
            <p:cNvPr id="8" name="Line">
              <a:extLst>
                <a:ext uri="{FF2B5EF4-FFF2-40B4-BE49-F238E27FC236}">
                  <a16:creationId xmlns:a16="http://schemas.microsoft.com/office/drawing/2014/main" id="{AF2B07D8-0C3A-4EDA-9A1E-94FA19DB012E}"/>
                </a:ext>
              </a:extLst>
            </p:cNvPr>
            <p:cNvSpPr/>
            <p:nvPr/>
          </p:nvSpPr>
          <p:spPr>
            <a:xfrm>
              <a:off x="1350394" y="5480353"/>
              <a:ext cx="1" cy="228601"/>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9" name="Mod 1">
              <a:extLst>
                <a:ext uri="{FF2B5EF4-FFF2-40B4-BE49-F238E27FC236}">
                  <a16:creationId xmlns:a16="http://schemas.microsoft.com/office/drawing/2014/main" id="{1FB2CA1C-9375-48FB-8C46-41513D723D0B}"/>
                </a:ext>
              </a:extLst>
            </p:cNvPr>
            <p:cNvSpPr/>
            <p:nvPr/>
          </p:nvSpPr>
          <p:spPr>
            <a:xfrm>
              <a:off x="3800269" y="3567446"/>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1</a:t>
              </a:r>
            </a:p>
          </p:txBody>
        </p:sp>
        <p:sp>
          <p:nvSpPr>
            <p:cNvPr id="10" name="REST service">
              <a:extLst>
                <a:ext uri="{FF2B5EF4-FFF2-40B4-BE49-F238E27FC236}">
                  <a16:creationId xmlns:a16="http://schemas.microsoft.com/office/drawing/2014/main" id="{75C34081-1A08-4136-8DB4-A3CCDEEFB841}"/>
                </a:ext>
              </a:extLst>
            </p:cNvPr>
            <p:cNvSpPr/>
            <p:nvPr/>
          </p:nvSpPr>
          <p:spPr>
            <a:xfrm>
              <a:off x="4119129" y="4091321"/>
              <a:ext cx="1770970" cy="641301"/>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11" name="Database">
              <a:extLst>
                <a:ext uri="{FF2B5EF4-FFF2-40B4-BE49-F238E27FC236}">
                  <a16:creationId xmlns:a16="http://schemas.microsoft.com/office/drawing/2014/main" id="{C0BB103E-BD2A-4CFA-BA54-EFC863EA9A67}"/>
                </a:ext>
              </a:extLst>
            </p:cNvPr>
            <p:cNvSpPr/>
            <p:nvPr/>
          </p:nvSpPr>
          <p:spPr>
            <a:xfrm>
              <a:off x="4119129" y="5122685"/>
              <a:ext cx="1770970" cy="48354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12" name="Line">
              <a:extLst>
                <a:ext uri="{FF2B5EF4-FFF2-40B4-BE49-F238E27FC236}">
                  <a16:creationId xmlns:a16="http://schemas.microsoft.com/office/drawing/2014/main" id="{FAFB7BE8-281B-4454-BDD9-BA35C245A776}"/>
                </a:ext>
              </a:extLst>
            </p:cNvPr>
            <p:cNvSpPr/>
            <p:nvPr/>
          </p:nvSpPr>
          <p:spPr>
            <a:xfrm>
              <a:off x="5004613" y="4747891"/>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3" name="Mod 2">
              <a:extLst>
                <a:ext uri="{FF2B5EF4-FFF2-40B4-BE49-F238E27FC236}">
                  <a16:creationId xmlns:a16="http://schemas.microsoft.com/office/drawing/2014/main" id="{8A686561-C5EF-4DCC-96DD-9372EF6FA80C}"/>
                </a:ext>
              </a:extLst>
            </p:cNvPr>
            <p:cNvSpPr/>
            <p:nvPr/>
          </p:nvSpPr>
          <p:spPr>
            <a:xfrm>
              <a:off x="6979728" y="3568112"/>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2</a:t>
              </a:r>
            </a:p>
          </p:txBody>
        </p:sp>
        <p:sp>
          <p:nvSpPr>
            <p:cNvPr id="14" name="REST service">
              <a:extLst>
                <a:ext uri="{FF2B5EF4-FFF2-40B4-BE49-F238E27FC236}">
                  <a16:creationId xmlns:a16="http://schemas.microsoft.com/office/drawing/2014/main" id="{DAED7276-49B8-4BFF-8E9D-AF56E656822D}"/>
                </a:ext>
              </a:extLst>
            </p:cNvPr>
            <p:cNvSpPr/>
            <p:nvPr/>
          </p:nvSpPr>
          <p:spPr>
            <a:xfrm>
              <a:off x="7298588" y="4091987"/>
              <a:ext cx="1770969" cy="641301"/>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15" name="Database">
              <a:extLst>
                <a:ext uri="{FF2B5EF4-FFF2-40B4-BE49-F238E27FC236}">
                  <a16:creationId xmlns:a16="http://schemas.microsoft.com/office/drawing/2014/main" id="{692DF0C3-CAB8-4D5B-8241-DB7EA0833B7A}"/>
                </a:ext>
              </a:extLst>
            </p:cNvPr>
            <p:cNvSpPr/>
            <p:nvPr/>
          </p:nvSpPr>
          <p:spPr>
            <a:xfrm>
              <a:off x="7298588" y="5123351"/>
              <a:ext cx="1770969" cy="483543"/>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16" name="Line">
              <a:extLst>
                <a:ext uri="{FF2B5EF4-FFF2-40B4-BE49-F238E27FC236}">
                  <a16:creationId xmlns:a16="http://schemas.microsoft.com/office/drawing/2014/main" id="{00BC6E7D-F91A-4FDF-8110-ECBF949EC631}"/>
                </a:ext>
              </a:extLst>
            </p:cNvPr>
            <p:cNvSpPr/>
            <p:nvPr/>
          </p:nvSpPr>
          <p:spPr>
            <a:xfrm>
              <a:off x="8184072" y="4748557"/>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7" name="Mod 3">
              <a:extLst>
                <a:ext uri="{FF2B5EF4-FFF2-40B4-BE49-F238E27FC236}">
                  <a16:creationId xmlns:a16="http://schemas.microsoft.com/office/drawing/2014/main" id="{A1C47F08-DB18-4E27-B89F-9CDE95E9F7DC}"/>
                </a:ext>
              </a:extLst>
            </p:cNvPr>
            <p:cNvSpPr/>
            <p:nvPr/>
          </p:nvSpPr>
          <p:spPr>
            <a:xfrm>
              <a:off x="10159186" y="3569065"/>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3</a:t>
              </a:r>
            </a:p>
          </p:txBody>
        </p:sp>
        <p:sp>
          <p:nvSpPr>
            <p:cNvPr id="18" name="REST service">
              <a:extLst>
                <a:ext uri="{FF2B5EF4-FFF2-40B4-BE49-F238E27FC236}">
                  <a16:creationId xmlns:a16="http://schemas.microsoft.com/office/drawing/2014/main" id="{D9E21469-E34E-4785-AC53-E7FE915DBA4F}"/>
                </a:ext>
              </a:extLst>
            </p:cNvPr>
            <p:cNvSpPr/>
            <p:nvPr/>
          </p:nvSpPr>
          <p:spPr>
            <a:xfrm>
              <a:off x="10478047" y="4092939"/>
              <a:ext cx="1770969" cy="641302"/>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19" name="Database">
              <a:extLst>
                <a:ext uri="{FF2B5EF4-FFF2-40B4-BE49-F238E27FC236}">
                  <a16:creationId xmlns:a16="http://schemas.microsoft.com/office/drawing/2014/main" id="{39B2D0A7-6009-41BD-9A80-CC73BF652ECB}"/>
                </a:ext>
              </a:extLst>
            </p:cNvPr>
            <p:cNvSpPr/>
            <p:nvPr/>
          </p:nvSpPr>
          <p:spPr>
            <a:xfrm>
              <a:off x="10478047" y="5124303"/>
              <a:ext cx="1770969" cy="48354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20" name="Line">
              <a:extLst>
                <a:ext uri="{FF2B5EF4-FFF2-40B4-BE49-F238E27FC236}">
                  <a16:creationId xmlns:a16="http://schemas.microsoft.com/office/drawing/2014/main" id="{0D6B5AA2-8335-4BE0-80E5-B3B07AE27248}"/>
                </a:ext>
              </a:extLst>
            </p:cNvPr>
            <p:cNvSpPr/>
            <p:nvPr/>
          </p:nvSpPr>
          <p:spPr>
            <a:xfrm>
              <a:off x="11363531" y="4749510"/>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21" name="Mod 4">
              <a:extLst>
                <a:ext uri="{FF2B5EF4-FFF2-40B4-BE49-F238E27FC236}">
                  <a16:creationId xmlns:a16="http://schemas.microsoft.com/office/drawing/2014/main" id="{5F5EDE0B-779A-4A82-8D2B-DF671AFBBE96}"/>
                </a:ext>
              </a:extLst>
            </p:cNvPr>
            <p:cNvSpPr/>
            <p:nvPr/>
          </p:nvSpPr>
          <p:spPr>
            <a:xfrm>
              <a:off x="3800269" y="6460406"/>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4</a:t>
              </a:r>
            </a:p>
          </p:txBody>
        </p:sp>
        <p:sp>
          <p:nvSpPr>
            <p:cNvPr id="22" name="REST service">
              <a:extLst>
                <a:ext uri="{FF2B5EF4-FFF2-40B4-BE49-F238E27FC236}">
                  <a16:creationId xmlns:a16="http://schemas.microsoft.com/office/drawing/2014/main" id="{714EF2ED-E47B-4DE8-B169-7EEC832C55B8}"/>
                </a:ext>
              </a:extLst>
            </p:cNvPr>
            <p:cNvSpPr/>
            <p:nvPr/>
          </p:nvSpPr>
          <p:spPr>
            <a:xfrm>
              <a:off x="4119129" y="6984281"/>
              <a:ext cx="1770970" cy="641301"/>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23" name="Database">
              <a:extLst>
                <a:ext uri="{FF2B5EF4-FFF2-40B4-BE49-F238E27FC236}">
                  <a16:creationId xmlns:a16="http://schemas.microsoft.com/office/drawing/2014/main" id="{9F68B236-1D35-45DB-92F7-04B6015A9805}"/>
                </a:ext>
              </a:extLst>
            </p:cNvPr>
            <p:cNvSpPr/>
            <p:nvPr/>
          </p:nvSpPr>
          <p:spPr>
            <a:xfrm>
              <a:off x="4119129" y="8015645"/>
              <a:ext cx="1770970" cy="48354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24" name="Line">
              <a:extLst>
                <a:ext uri="{FF2B5EF4-FFF2-40B4-BE49-F238E27FC236}">
                  <a16:creationId xmlns:a16="http://schemas.microsoft.com/office/drawing/2014/main" id="{D4C59FC4-87D7-4D38-95FB-F1596FC2BD52}"/>
                </a:ext>
              </a:extLst>
            </p:cNvPr>
            <p:cNvSpPr/>
            <p:nvPr/>
          </p:nvSpPr>
          <p:spPr>
            <a:xfrm>
              <a:off x="5004613" y="7640852"/>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25" name="Mod 5">
              <a:extLst>
                <a:ext uri="{FF2B5EF4-FFF2-40B4-BE49-F238E27FC236}">
                  <a16:creationId xmlns:a16="http://schemas.microsoft.com/office/drawing/2014/main" id="{B7DC454B-39E2-4BFE-A38E-B1ECFFF36C31}"/>
                </a:ext>
              </a:extLst>
            </p:cNvPr>
            <p:cNvSpPr/>
            <p:nvPr/>
          </p:nvSpPr>
          <p:spPr>
            <a:xfrm>
              <a:off x="6979728" y="6460406"/>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5</a:t>
              </a:r>
            </a:p>
          </p:txBody>
        </p:sp>
        <p:sp>
          <p:nvSpPr>
            <p:cNvPr id="26" name="REST service">
              <a:extLst>
                <a:ext uri="{FF2B5EF4-FFF2-40B4-BE49-F238E27FC236}">
                  <a16:creationId xmlns:a16="http://schemas.microsoft.com/office/drawing/2014/main" id="{0130C294-9303-466D-98C1-8C23247A909D}"/>
                </a:ext>
              </a:extLst>
            </p:cNvPr>
            <p:cNvSpPr/>
            <p:nvPr/>
          </p:nvSpPr>
          <p:spPr>
            <a:xfrm>
              <a:off x="7298588" y="6984281"/>
              <a:ext cx="1770969" cy="641301"/>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27" name="Database">
              <a:extLst>
                <a:ext uri="{FF2B5EF4-FFF2-40B4-BE49-F238E27FC236}">
                  <a16:creationId xmlns:a16="http://schemas.microsoft.com/office/drawing/2014/main" id="{FC4AF2EC-4C07-4870-B888-5BE4AE486C2F}"/>
                </a:ext>
              </a:extLst>
            </p:cNvPr>
            <p:cNvSpPr/>
            <p:nvPr/>
          </p:nvSpPr>
          <p:spPr>
            <a:xfrm>
              <a:off x="7298588" y="8015645"/>
              <a:ext cx="1770969" cy="48354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28" name="Line">
              <a:extLst>
                <a:ext uri="{FF2B5EF4-FFF2-40B4-BE49-F238E27FC236}">
                  <a16:creationId xmlns:a16="http://schemas.microsoft.com/office/drawing/2014/main" id="{1CB25919-E89A-4635-A35E-346CEB6F4FB4}"/>
                </a:ext>
              </a:extLst>
            </p:cNvPr>
            <p:cNvSpPr/>
            <p:nvPr/>
          </p:nvSpPr>
          <p:spPr>
            <a:xfrm>
              <a:off x="8184072" y="7640852"/>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29" name="Mod 6">
              <a:extLst>
                <a:ext uri="{FF2B5EF4-FFF2-40B4-BE49-F238E27FC236}">
                  <a16:creationId xmlns:a16="http://schemas.microsoft.com/office/drawing/2014/main" id="{01B92A26-0376-4EFD-882A-E1627A07CC0D}"/>
                </a:ext>
              </a:extLst>
            </p:cNvPr>
            <p:cNvSpPr/>
            <p:nvPr/>
          </p:nvSpPr>
          <p:spPr>
            <a:xfrm>
              <a:off x="10159186" y="6460406"/>
              <a:ext cx="2408690" cy="2244441"/>
            </a:xfrm>
            <a:prstGeom prst="rect">
              <a:avLst/>
            </a:prstGeom>
            <a:solidFill>
              <a:srgbClr val="516D7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lstStyle>
              <a:lvl1pPr algn="l"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Mod 6</a:t>
              </a:r>
            </a:p>
          </p:txBody>
        </p:sp>
        <p:sp>
          <p:nvSpPr>
            <p:cNvPr id="30" name="REST service">
              <a:extLst>
                <a:ext uri="{FF2B5EF4-FFF2-40B4-BE49-F238E27FC236}">
                  <a16:creationId xmlns:a16="http://schemas.microsoft.com/office/drawing/2014/main" id="{5F5E8030-F544-454D-BF21-2E2D7B668C42}"/>
                </a:ext>
              </a:extLst>
            </p:cNvPr>
            <p:cNvSpPr/>
            <p:nvPr/>
          </p:nvSpPr>
          <p:spPr>
            <a:xfrm>
              <a:off x="10478047" y="6984281"/>
              <a:ext cx="1770969" cy="641301"/>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REST service</a:t>
              </a:r>
            </a:p>
          </p:txBody>
        </p:sp>
        <p:sp>
          <p:nvSpPr>
            <p:cNvPr id="31" name="Database">
              <a:extLst>
                <a:ext uri="{FF2B5EF4-FFF2-40B4-BE49-F238E27FC236}">
                  <a16:creationId xmlns:a16="http://schemas.microsoft.com/office/drawing/2014/main" id="{66D9ADE7-6832-4390-851E-041AC0BB3371}"/>
                </a:ext>
              </a:extLst>
            </p:cNvPr>
            <p:cNvSpPr/>
            <p:nvPr/>
          </p:nvSpPr>
          <p:spPr>
            <a:xfrm>
              <a:off x="10478047" y="8015645"/>
              <a:ext cx="1770969" cy="483544"/>
            </a:xfrm>
            <a:prstGeom prst="rect">
              <a:avLst/>
            </a:prstGeom>
            <a:solidFill>
              <a:srgbClr val="3284CC"/>
            </a:solidFill>
            <a:ln w="3175">
              <a:miter lim="400000"/>
            </a:ln>
            <a:effectLst>
              <a:outerShdw blurRad="25400" dist="127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Database</a:t>
              </a:r>
            </a:p>
          </p:txBody>
        </p:sp>
        <p:sp>
          <p:nvSpPr>
            <p:cNvPr id="32" name="Line">
              <a:extLst>
                <a:ext uri="{FF2B5EF4-FFF2-40B4-BE49-F238E27FC236}">
                  <a16:creationId xmlns:a16="http://schemas.microsoft.com/office/drawing/2014/main" id="{AF2A9013-2407-4BDC-BE06-E4B8A62A4546}"/>
                </a:ext>
              </a:extLst>
            </p:cNvPr>
            <p:cNvSpPr/>
            <p:nvPr/>
          </p:nvSpPr>
          <p:spPr>
            <a:xfrm>
              <a:off x="11363531" y="7640852"/>
              <a:ext cx="1" cy="392729"/>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3" name="Line">
              <a:extLst>
                <a:ext uri="{FF2B5EF4-FFF2-40B4-BE49-F238E27FC236}">
                  <a16:creationId xmlns:a16="http://schemas.microsoft.com/office/drawing/2014/main" id="{2432BAE7-4F7E-4048-A6CB-8E0253116B7A}"/>
                </a:ext>
              </a:extLst>
            </p:cNvPr>
            <p:cNvSpPr/>
            <p:nvPr/>
          </p:nvSpPr>
          <p:spPr>
            <a:xfrm>
              <a:off x="2188960" y="6134787"/>
              <a:ext cx="9149936" cy="1"/>
            </a:xfrm>
            <a:prstGeom prst="line">
              <a:avLst/>
            </a:prstGeom>
            <a:ln w="12700">
              <a:solidFill>
                <a:srgbClr val="000000"/>
              </a:solidFill>
              <a:miter lim="400000"/>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4" name="Line">
              <a:extLst>
                <a:ext uri="{FF2B5EF4-FFF2-40B4-BE49-F238E27FC236}">
                  <a16:creationId xmlns:a16="http://schemas.microsoft.com/office/drawing/2014/main" id="{A3E5CB6A-8B40-45EB-8AC6-2631755BADE2}"/>
                </a:ext>
              </a:extLst>
            </p:cNvPr>
            <p:cNvSpPr/>
            <p:nvPr/>
          </p:nvSpPr>
          <p:spPr>
            <a:xfrm flipV="1">
              <a:off x="5004613" y="5828108"/>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5" name="Line">
              <a:extLst>
                <a:ext uri="{FF2B5EF4-FFF2-40B4-BE49-F238E27FC236}">
                  <a16:creationId xmlns:a16="http://schemas.microsoft.com/office/drawing/2014/main" id="{72EF0848-FFB8-4C6F-BDF2-B64A8C5BFBD5}"/>
                </a:ext>
              </a:extLst>
            </p:cNvPr>
            <p:cNvSpPr/>
            <p:nvPr/>
          </p:nvSpPr>
          <p:spPr>
            <a:xfrm flipV="1">
              <a:off x="8184072" y="5828108"/>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6" name="Line">
              <a:extLst>
                <a:ext uri="{FF2B5EF4-FFF2-40B4-BE49-F238E27FC236}">
                  <a16:creationId xmlns:a16="http://schemas.microsoft.com/office/drawing/2014/main" id="{62477EB9-731A-4A6A-B2F5-4F967A0E477C}"/>
                </a:ext>
              </a:extLst>
            </p:cNvPr>
            <p:cNvSpPr/>
            <p:nvPr/>
          </p:nvSpPr>
          <p:spPr>
            <a:xfrm flipV="1">
              <a:off x="11349145" y="5828774"/>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7" name="Line">
              <a:extLst>
                <a:ext uri="{FF2B5EF4-FFF2-40B4-BE49-F238E27FC236}">
                  <a16:creationId xmlns:a16="http://schemas.microsoft.com/office/drawing/2014/main" id="{61982FA2-2C98-4561-871F-62180619B897}"/>
                </a:ext>
              </a:extLst>
            </p:cNvPr>
            <p:cNvSpPr/>
            <p:nvPr/>
          </p:nvSpPr>
          <p:spPr>
            <a:xfrm>
              <a:off x="5175447" y="6146853"/>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8" name="Line">
              <a:extLst>
                <a:ext uri="{FF2B5EF4-FFF2-40B4-BE49-F238E27FC236}">
                  <a16:creationId xmlns:a16="http://schemas.microsoft.com/office/drawing/2014/main" id="{9B1CD9B1-D89D-4FFA-8598-AFF36A740359}"/>
                </a:ext>
              </a:extLst>
            </p:cNvPr>
            <p:cNvSpPr/>
            <p:nvPr/>
          </p:nvSpPr>
          <p:spPr>
            <a:xfrm>
              <a:off x="8484386" y="6124309"/>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39" name="Line">
              <a:extLst>
                <a:ext uri="{FF2B5EF4-FFF2-40B4-BE49-F238E27FC236}">
                  <a16:creationId xmlns:a16="http://schemas.microsoft.com/office/drawing/2014/main" id="{CEA679DC-453B-4F25-97C8-10E83B4FDBAB}"/>
                </a:ext>
              </a:extLst>
            </p:cNvPr>
            <p:cNvSpPr/>
            <p:nvPr/>
          </p:nvSpPr>
          <p:spPr>
            <a:xfrm>
              <a:off x="10786257" y="6124309"/>
              <a:ext cx="1" cy="316205"/>
            </a:xfrm>
            <a:prstGeom prst="line">
              <a:avLst/>
            </a:prstGeom>
            <a:ln w="12700">
              <a:solidFill>
                <a:srgbClr val="000000"/>
              </a:solidFill>
              <a:miter lim="400000"/>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40" name="REST">
              <a:extLst>
                <a:ext uri="{FF2B5EF4-FFF2-40B4-BE49-F238E27FC236}">
                  <a16:creationId xmlns:a16="http://schemas.microsoft.com/office/drawing/2014/main" id="{6F647450-CDD4-4F06-B17F-E73A281F17E8}"/>
                </a:ext>
              </a:extLst>
            </p:cNvPr>
            <p:cNvSpPr txBox="1"/>
            <p:nvPr/>
          </p:nvSpPr>
          <p:spPr>
            <a:xfrm>
              <a:off x="2508536" y="5760137"/>
              <a:ext cx="1259892" cy="4445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i="1">
                  <a:solidFill>
                    <a:srgbClr val="000000"/>
                  </a:solidFill>
                  <a:latin typeface="Helvetica"/>
                  <a:ea typeface="Helvetica"/>
                  <a:cs typeface="Helvetica"/>
                  <a:sym typeface="Helvetica"/>
                </a:defRPr>
              </a:lvl1pPr>
            </a:lstStyle>
            <a:p>
              <a:r>
                <a:rPr sz="1600"/>
                <a:t>REST</a:t>
              </a:r>
            </a:p>
          </p:txBody>
        </p:sp>
        <p:sp>
          <p:nvSpPr>
            <p:cNvPr id="41" name="Line">
              <a:extLst>
                <a:ext uri="{FF2B5EF4-FFF2-40B4-BE49-F238E27FC236}">
                  <a16:creationId xmlns:a16="http://schemas.microsoft.com/office/drawing/2014/main" id="{525CDF72-E650-492A-A753-DEC49C7F2AAD}"/>
                </a:ext>
              </a:extLst>
            </p:cNvPr>
            <p:cNvSpPr/>
            <p:nvPr/>
          </p:nvSpPr>
          <p:spPr>
            <a:xfrm flipH="1">
              <a:off x="9286598" y="4195510"/>
              <a:ext cx="974410" cy="1"/>
            </a:xfrm>
            <a:prstGeom prst="line">
              <a:avLst/>
            </a:prstGeom>
            <a:ln w="25400">
              <a:solidFill>
                <a:srgbClr val="BB2CA2"/>
              </a:solidFill>
              <a:prstDash val="sysDot"/>
              <a:miter lim="400000"/>
              <a:headEnd type="triangle"/>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42" name="Line">
              <a:extLst>
                <a:ext uri="{FF2B5EF4-FFF2-40B4-BE49-F238E27FC236}">
                  <a16:creationId xmlns:a16="http://schemas.microsoft.com/office/drawing/2014/main" id="{B0896F3A-8373-4B5B-9296-A5E8791A60F1}"/>
                </a:ext>
              </a:extLst>
            </p:cNvPr>
            <p:cNvSpPr/>
            <p:nvPr/>
          </p:nvSpPr>
          <p:spPr>
            <a:xfrm flipH="1">
              <a:off x="6107138" y="4195510"/>
              <a:ext cx="974410" cy="1"/>
            </a:xfrm>
            <a:prstGeom prst="line">
              <a:avLst/>
            </a:prstGeom>
            <a:ln w="25400">
              <a:solidFill>
                <a:srgbClr val="BB2CA2"/>
              </a:solidFill>
              <a:prstDash val="sysDot"/>
              <a:miter lim="400000"/>
              <a:headEnd type="triangle"/>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43" name="Todos">
              <a:extLst>
                <a:ext uri="{FF2B5EF4-FFF2-40B4-BE49-F238E27FC236}">
                  <a16:creationId xmlns:a16="http://schemas.microsoft.com/office/drawing/2014/main" id="{9E958778-F63B-42E9-9152-2A1F6AC29347}"/>
                </a:ext>
              </a:extLst>
            </p:cNvPr>
            <p:cNvSpPr txBox="1"/>
            <p:nvPr/>
          </p:nvSpPr>
          <p:spPr>
            <a:xfrm>
              <a:off x="3791713" y="3575415"/>
              <a:ext cx="1362554" cy="444501"/>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a:solidFill>
                    <a:srgbClr val="FFFFFF"/>
                  </a:solidFill>
                  <a:latin typeface="Helvetica Light"/>
                  <a:ea typeface="Helvetica Light"/>
                  <a:cs typeface="Helvetica Light"/>
                  <a:sym typeface="Helvetica Light"/>
                </a:defRPr>
              </a:lvl1pPr>
            </a:lstStyle>
            <a:p>
              <a:r>
                <a:rPr sz="1600" dirty="0" err="1">
                  <a:latin typeface="Helvetica" panose="020B0604020202020204" pitchFamily="34" charset="0"/>
                  <a:cs typeface="Helvetica" panose="020B0604020202020204" pitchFamily="34" charset="0"/>
                </a:rPr>
                <a:t>Todos</a:t>
              </a:r>
              <a:endParaRPr sz="1600" dirty="0">
                <a:latin typeface="Helvetica" panose="020B0604020202020204" pitchFamily="34" charset="0"/>
                <a:cs typeface="Helvetica" panose="020B0604020202020204" pitchFamily="34" charset="0"/>
              </a:endParaRPr>
            </a:p>
          </p:txBody>
        </p:sp>
        <p:sp>
          <p:nvSpPr>
            <p:cNvPr id="44" name="NodeJS, MongoDB">
              <a:extLst>
                <a:ext uri="{FF2B5EF4-FFF2-40B4-BE49-F238E27FC236}">
                  <a16:creationId xmlns:a16="http://schemas.microsoft.com/office/drawing/2014/main" id="{00A7044B-E654-4F27-BCF8-A2EC207C80D0}"/>
                </a:ext>
              </a:extLst>
            </p:cNvPr>
            <p:cNvSpPr txBox="1"/>
            <p:nvPr/>
          </p:nvSpPr>
          <p:spPr>
            <a:xfrm>
              <a:off x="3278213" y="3211530"/>
              <a:ext cx="3503601"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NodeJS, MongoDB</a:t>
              </a:r>
            </a:p>
          </p:txBody>
        </p:sp>
        <p:sp>
          <p:nvSpPr>
            <p:cNvPr id="45" name="Mailer">
              <a:extLst>
                <a:ext uri="{FF2B5EF4-FFF2-40B4-BE49-F238E27FC236}">
                  <a16:creationId xmlns:a16="http://schemas.microsoft.com/office/drawing/2014/main" id="{23F1D436-BB96-41A4-8C9A-1CBED03C2215}"/>
                </a:ext>
              </a:extLst>
            </p:cNvPr>
            <p:cNvSpPr txBox="1"/>
            <p:nvPr/>
          </p:nvSpPr>
          <p:spPr>
            <a:xfrm>
              <a:off x="10173187" y="3575415"/>
              <a:ext cx="1387415" cy="444501"/>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Mailer</a:t>
              </a:r>
            </a:p>
          </p:txBody>
        </p:sp>
        <p:sp>
          <p:nvSpPr>
            <p:cNvPr id="46" name="Java, MySQL">
              <a:extLst>
                <a:ext uri="{FF2B5EF4-FFF2-40B4-BE49-F238E27FC236}">
                  <a16:creationId xmlns:a16="http://schemas.microsoft.com/office/drawing/2014/main" id="{11FB1FC2-0D4D-4BF9-BE1D-47B55EE8B89F}"/>
                </a:ext>
              </a:extLst>
            </p:cNvPr>
            <p:cNvSpPr txBox="1"/>
            <p:nvPr/>
          </p:nvSpPr>
          <p:spPr>
            <a:xfrm>
              <a:off x="10149686" y="3185150"/>
              <a:ext cx="2643546"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Java, MySQL</a:t>
              </a:r>
            </a:p>
          </p:txBody>
        </p:sp>
        <p:sp>
          <p:nvSpPr>
            <p:cNvPr id="47" name="Logins">
              <a:extLst>
                <a:ext uri="{FF2B5EF4-FFF2-40B4-BE49-F238E27FC236}">
                  <a16:creationId xmlns:a16="http://schemas.microsoft.com/office/drawing/2014/main" id="{2C4F4FFB-F03E-4A54-9C14-23EA2BE4839E}"/>
                </a:ext>
              </a:extLst>
            </p:cNvPr>
            <p:cNvSpPr txBox="1"/>
            <p:nvPr/>
          </p:nvSpPr>
          <p:spPr>
            <a:xfrm>
              <a:off x="6981497" y="3575415"/>
              <a:ext cx="2079357" cy="444501"/>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Logins</a:t>
              </a:r>
            </a:p>
          </p:txBody>
        </p:sp>
        <p:sp>
          <p:nvSpPr>
            <p:cNvPr id="48" name="Google Service">
              <a:extLst>
                <a:ext uri="{FF2B5EF4-FFF2-40B4-BE49-F238E27FC236}">
                  <a16:creationId xmlns:a16="http://schemas.microsoft.com/office/drawing/2014/main" id="{CED66561-044A-4C8E-B973-3D48810B3D13}"/>
                </a:ext>
              </a:extLst>
            </p:cNvPr>
            <p:cNvSpPr txBox="1"/>
            <p:nvPr/>
          </p:nvSpPr>
          <p:spPr>
            <a:xfrm>
              <a:off x="6777200" y="3185150"/>
              <a:ext cx="3042345"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Google Service</a:t>
              </a:r>
            </a:p>
          </p:txBody>
        </p:sp>
        <p:sp>
          <p:nvSpPr>
            <p:cNvPr id="49" name="Search Engine">
              <a:extLst>
                <a:ext uri="{FF2B5EF4-FFF2-40B4-BE49-F238E27FC236}">
                  <a16:creationId xmlns:a16="http://schemas.microsoft.com/office/drawing/2014/main" id="{ABEBB13C-566D-43FE-AF1A-9EC25B81AF3B}"/>
                </a:ext>
              </a:extLst>
            </p:cNvPr>
            <p:cNvSpPr txBox="1"/>
            <p:nvPr/>
          </p:nvSpPr>
          <p:spPr>
            <a:xfrm>
              <a:off x="3794066" y="6450357"/>
              <a:ext cx="2388204" cy="406401"/>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Search Engine</a:t>
              </a:r>
            </a:p>
          </p:txBody>
        </p:sp>
        <p:sp>
          <p:nvSpPr>
            <p:cNvPr id="50" name="Java, Neo4J">
              <a:extLst>
                <a:ext uri="{FF2B5EF4-FFF2-40B4-BE49-F238E27FC236}">
                  <a16:creationId xmlns:a16="http://schemas.microsoft.com/office/drawing/2014/main" id="{2FEB84C9-E8C1-4597-859B-13CCFA77502A}"/>
                </a:ext>
              </a:extLst>
            </p:cNvPr>
            <p:cNvSpPr txBox="1"/>
            <p:nvPr/>
          </p:nvSpPr>
          <p:spPr>
            <a:xfrm>
              <a:off x="3764710" y="8711335"/>
              <a:ext cx="2479807"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Java, Neo4J</a:t>
              </a:r>
            </a:p>
          </p:txBody>
        </p:sp>
        <p:sp>
          <p:nvSpPr>
            <p:cNvPr id="51" name="Analytics">
              <a:extLst>
                <a:ext uri="{FF2B5EF4-FFF2-40B4-BE49-F238E27FC236}">
                  <a16:creationId xmlns:a16="http://schemas.microsoft.com/office/drawing/2014/main" id="{758FED3B-AA2F-4CC6-ABAE-3194066EDFB0}"/>
                </a:ext>
              </a:extLst>
            </p:cNvPr>
            <p:cNvSpPr txBox="1"/>
            <p:nvPr/>
          </p:nvSpPr>
          <p:spPr>
            <a:xfrm>
              <a:off x="7007469" y="6444007"/>
              <a:ext cx="2002014" cy="444501"/>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Analytics</a:t>
              </a:r>
            </a:p>
          </p:txBody>
        </p:sp>
        <p:sp>
          <p:nvSpPr>
            <p:cNvPr id="52" name="C#, SQLServer">
              <a:extLst>
                <a:ext uri="{FF2B5EF4-FFF2-40B4-BE49-F238E27FC236}">
                  <a16:creationId xmlns:a16="http://schemas.microsoft.com/office/drawing/2014/main" id="{6AC1068E-4643-4FF7-850A-D00476E0430E}"/>
                </a:ext>
              </a:extLst>
            </p:cNvPr>
            <p:cNvSpPr txBox="1"/>
            <p:nvPr/>
          </p:nvSpPr>
          <p:spPr>
            <a:xfrm>
              <a:off x="6709954" y="8711335"/>
              <a:ext cx="2948237"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C#, </a:t>
              </a:r>
              <a:r>
                <a:rPr sz="1600" dirty="0" err="1">
                  <a:latin typeface="Helvetica" panose="020B0604020202020204" pitchFamily="34" charset="0"/>
                  <a:cs typeface="Helvetica" panose="020B0604020202020204" pitchFamily="34" charset="0"/>
                </a:rPr>
                <a:t>SQLServer</a:t>
              </a:r>
              <a:endParaRPr sz="1600" dirty="0">
                <a:latin typeface="Helvetica" panose="020B0604020202020204" pitchFamily="34" charset="0"/>
                <a:cs typeface="Helvetica" panose="020B0604020202020204" pitchFamily="34" charset="0"/>
              </a:endParaRPr>
            </a:p>
          </p:txBody>
        </p:sp>
        <p:sp>
          <p:nvSpPr>
            <p:cNvPr id="53" name="Social Crawler">
              <a:extLst>
                <a:ext uri="{FF2B5EF4-FFF2-40B4-BE49-F238E27FC236}">
                  <a16:creationId xmlns:a16="http://schemas.microsoft.com/office/drawing/2014/main" id="{417EE885-9052-4163-88D8-9D579711679C}"/>
                </a:ext>
              </a:extLst>
            </p:cNvPr>
            <p:cNvSpPr txBox="1"/>
            <p:nvPr/>
          </p:nvSpPr>
          <p:spPr>
            <a:xfrm>
              <a:off x="10192411" y="6455120"/>
              <a:ext cx="2365960" cy="462013"/>
            </a:xfrm>
            <a:prstGeom prst="rect">
              <a:avLst/>
            </a:prstGeom>
            <a:solidFill>
              <a:srgbClr val="516D7C"/>
            </a:solidFill>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400">
                  <a:solidFill>
                    <a:srgbClr val="FFFFFF"/>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Social Crawler</a:t>
              </a:r>
            </a:p>
          </p:txBody>
        </p:sp>
        <p:sp>
          <p:nvSpPr>
            <p:cNvPr id="54" name="Python, MongoDB">
              <a:extLst>
                <a:ext uri="{FF2B5EF4-FFF2-40B4-BE49-F238E27FC236}">
                  <a16:creationId xmlns:a16="http://schemas.microsoft.com/office/drawing/2014/main" id="{401BA7D9-D9CD-4D14-9E07-5932E4AB7E67}"/>
                </a:ext>
              </a:extLst>
            </p:cNvPr>
            <p:cNvSpPr txBox="1"/>
            <p:nvPr/>
          </p:nvSpPr>
          <p:spPr>
            <a:xfrm>
              <a:off x="9750705" y="8711335"/>
              <a:ext cx="3293019" cy="406401"/>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lstStyle>
              <a:lvl1pPr defTabSz="584200">
                <a:defRPr sz="2200">
                  <a:solidFill>
                    <a:srgbClr val="000000"/>
                  </a:solidFill>
                  <a:latin typeface="Helvetica Light"/>
                  <a:ea typeface="Helvetica Light"/>
                  <a:cs typeface="Helvetica Light"/>
                  <a:sym typeface="Helvetica Light"/>
                </a:defRPr>
              </a:lvl1pPr>
            </a:lstStyle>
            <a:p>
              <a:r>
                <a:rPr sz="1600" dirty="0">
                  <a:latin typeface="Helvetica" panose="020B0604020202020204" pitchFamily="34" charset="0"/>
                  <a:cs typeface="Helvetica" panose="020B0604020202020204" pitchFamily="34" charset="0"/>
                </a:rPr>
                <a:t>Python, MongoDB</a:t>
              </a:r>
            </a:p>
          </p:txBody>
        </p:sp>
        <p:sp>
          <p:nvSpPr>
            <p:cNvPr id="55" name="Line">
              <a:extLst>
                <a:ext uri="{FF2B5EF4-FFF2-40B4-BE49-F238E27FC236}">
                  <a16:creationId xmlns:a16="http://schemas.microsoft.com/office/drawing/2014/main" id="{11B295B0-192C-4BD5-BFAD-9CF7C7713935}"/>
                </a:ext>
              </a:extLst>
            </p:cNvPr>
            <p:cNvSpPr/>
            <p:nvPr/>
          </p:nvSpPr>
          <p:spPr>
            <a:xfrm flipH="1" flipV="1">
              <a:off x="6107139" y="5824285"/>
              <a:ext cx="974410" cy="645128"/>
            </a:xfrm>
            <a:prstGeom prst="line">
              <a:avLst/>
            </a:prstGeom>
            <a:ln w="25400">
              <a:solidFill>
                <a:srgbClr val="BB2CA2"/>
              </a:solidFill>
              <a:prstDash val="sysDot"/>
              <a:miter lim="400000"/>
              <a:headEnd type="triangle"/>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56" name="Line">
              <a:extLst>
                <a:ext uri="{FF2B5EF4-FFF2-40B4-BE49-F238E27FC236}">
                  <a16:creationId xmlns:a16="http://schemas.microsoft.com/office/drawing/2014/main" id="{FA27D17E-E026-4B93-AAFD-BEE896ED9FCF}"/>
                </a:ext>
              </a:extLst>
            </p:cNvPr>
            <p:cNvSpPr/>
            <p:nvPr/>
          </p:nvSpPr>
          <p:spPr>
            <a:xfrm flipV="1">
              <a:off x="7454489" y="5769440"/>
              <a:ext cx="1" cy="700762"/>
            </a:xfrm>
            <a:prstGeom prst="line">
              <a:avLst/>
            </a:prstGeom>
            <a:ln w="25400">
              <a:solidFill>
                <a:srgbClr val="BB2CA2"/>
              </a:solidFill>
              <a:prstDash val="sysDot"/>
              <a:miter lim="400000"/>
              <a:headEnd type="triangle"/>
              <a:tailEnd type="triangle"/>
            </a:ln>
          </p:spPr>
          <p:txBody>
            <a:bodyPr lIns="38100" tIns="38100" rIns="38100" bIns="38100" anchor="ctr"/>
            <a:lstStyle/>
            <a:p>
              <a:pPr defTabSz="584200">
                <a:defRPr sz="2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grpSp>
      <p:sp>
        <p:nvSpPr>
          <p:cNvPr id="58" name="Rectangle 57">
            <a:extLst>
              <a:ext uri="{FF2B5EF4-FFF2-40B4-BE49-F238E27FC236}">
                <a16:creationId xmlns:a16="http://schemas.microsoft.com/office/drawing/2014/main" id="{39456DB5-DE51-47FC-9C21-5D7E51CE18E0}"/>
              </a:ext>
            </a:extLst>
          </p:cNvPr>
          <p:cNvSpPr/>
          <p:nvPr/>
        </p:nvSpPr>
        <p:spPr>
          <a:xfrm>
            <a:off x="9371574" y="410167"/>
            <a:ext cx="2743199" cy="1045111"/>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Different languages, different operating systems</a:t>
            </a:r>
          </a:p>
          <a:p>
            <a:endParaRPr lang="en-US" b="1" dirty="0">
              <a:solidFill>
                <a:schemeClr val="tx1"/>
              </a:solidFill>
              <a:latin typeface="Ink Free" panose="03080402000500000000" pitchFamily="66" charset="0"/>
            </a:endParaRPr>
          </a:p>
        </p:txBody>
      </p:sp>
      <p:sp>
        <p:nvSpPr>
          <p:cNvPr id="59" name="Rectangle: Rounded Corners 58">
            <a:extLst>
              <a:ext uri="{FF2B5EF4-FFF2-40B4-BE49-F238E27FC236}">
                <a16:creationId xmlns:a16="http://schemas.microsoft.com/office/drawing/2014/main" id="{D7CCE78C-813E-4779-9090-2E50594535ED}"/>
              </a:ext>
            </a:extLst>
          </p:cNvPr>
          <p:cNvSpPr/>
          <p:nvPr/>
        </p:nvSpPr>
        <p:spPr>
          <a:xfrm>
            <a:off x="4182229" y="2062184"/>
            <a:ext cx="5742527" cy="445855"/>
          </a:xfrm>
          <a:prstGeom prst="roundRect">
            <a:avLst/>
          </a:prstGeom>
          <a:no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cxnSp>
        <p:nvCxnSpPr>
          <p:cNvPr id="61" name="Straight Arrow Connector 60">
            <a:extLst>
              <a:ext uri="{FF2B5EF4-FFF2-40B4-BE49-F238E27FC236}">
                <a16:creationId xmlns:a16="http://schemas.microsoft.com/office/drawing/2014/main" id="{EC7A9EDB-B115-4B28-A8F1-1D758F388267}"/>
              </a:ext>
            </a:extLst>
          </p:cNvPr>
          <p:cNvCxnSpPr>
            <a:stCxn id="58" idx="2"/>
            <a:endCxn id="59" idx="3"/>
          </p:cNvCxnSpPr>
          <p:nvPr/>
        </p:nvCxnSpPr>
        <p:spPr>
          <a:xfrm flipH="1">
            <a:off x="9924756" y="1455278"/>
            <a:ext cx="818418" cy="829834"/>
          </a:xfrm>
          <a:prstGeom prst="straightConnector1">
            <a:avLst/>
          </a:prstGeom>
          <a:ln w="38100">
            <a:headEnd type="none" w="med" len="med"/>
            <a:tailEnd type="triangle" w="med" len="med"/>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952900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58"/>
                                        </p:tgtEl>
                                        <p:attrNameLst>
                                          <p:attrName>style.visibility</p:attrName>
                                        </p:attrNameLst>
                                      </p:cBhvr>
                                      <p:to>
                                        <p:strVal val="visible"/>
                                      </p:to>
                                    </p:set>
                                  </p:childTnLst>
                                </p:cTn>
                              </p:par>
                            </p:childTnLst>
                          </p:cTn>
                        </p:par>
                        <p:par>
                          <p:cTn id="7" fill="hold">
                            <p:stCondLst>
                              <p:cond delay="10"/>
                            </p:stCondLst>
                            <p:childTnLst>
                              <p:par>
                                <p:cTn id="8" presetID="1" presetClass="entr" presetSubtype="0" fill="hold" nodeType="afterEffect">
                                  <p:stCondLst>
                                    <p:cond delay="0"/>
                                  </p:stCondLst>
                                  <p:childTnLst>
                                    <p:set>
                                      <p:cBhvr>
                                        <p:cTn id="9" dur="1" fill="hold">
                                          <p:stCondLst>
                                            <p:cond delay="0"/>
                                          </p:stCondLst>
                                        </p:cTn>
                                        <p:tgtEl>
                                          <p:spTgt spid="61"/>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42EB2-6D9A-490B-850A-3AEA34AB8B7F}"/>
              </a:ext>
            </a:extLst>
          </p:cNvPr>
          <p:cNvSpPr>
            <a:spLocks noGrp="1"/>
          </p:cNvSpPr>
          <p:nvPr>
            <p:ph type="title"/>
          </p:nvPr>
        </p:nvSpPr>
        <p:spPr/>
        <p:txBody>
          <a:bodyPr/>
          <a:lstStyle/>
          <a:p>
            <a:r>
              <a:rPr lang="en-US" dirty="0"/>
              <a:t>Microservice Advantages and Disadvantages</a:t>
            </a:r>
          </a:p>
        </p:txBody>
      </p:sp>
      <p:sp>
        <p:nvSpPr>
          <p:cNvPr id="3" name="Content Placeholder 2">
            <a:extLst>
              <a:ext uri="{FF2B5EF4-FFF2-40B4-BE49-F238E27FC236}">
                <a16:creationId xmlns:a16="http://schemas.microsoft.com/office/drawing/2014/main" id="{10FABC1A-33E8-4EC5-9AB8-913042DEC678}"/>
              </a:ext>
            </a:extLst>
          </p:cNvPr>
          <p:cNvSpPr>
            <a:spLocks noGrp="1"/>
          </p:cNvSpPr>
          <p:nvPr>
            <p:ph idx="1"/>
          </p:nvPr>
        </p:nvSpPr>
        <p:spPr/>
        <p:txBody>
          <a:bodyPr>
            <a:normAutofit lnSpcReduction="10000"/>
          </a:bodyPr>
          <a:lstStyle/>
          <a:p>
            <a:r>
              <a:rPr lang="en-US" dirty="0"/>
              <a:t>Advantages</a:t>
            </a:r>
          </a:p>
          <a:p>
            <a:pPr lvl="1"/>
            <a:r>
              <a:rPr lang="en-US" dirty="0"/>
              <a:t>services may scale differently, so can be implemented on hardware appropriate for each (how much </a:t>
            </a:r>
            <a:r>
              <a:rPr lang="en-US" dirty="0" err="1"/>
              <a:t>cpu</a:t>
            </a:r>
            <a:r>
              <a:rPr lang="en-US" dirty="0"/>
              <a:t>, memory, disk, </a:t>
            </a:r>
            <a:r>
              <a:rPr lang="en-US" dirty="0" err="1"/>
              <a:t>etc</a:t>
            </a:r>
            <a:r>
              <a:rPr lang="en-US" dirty="0"/>
              <a:t>?).  Ditto for software (OS, implementation language, etc.)</a:t>
            </a:r>
          </a:p>
          <a:p>
            <a:pPr lvl="1"/>
            <a:r>
              <a:rPr lang="en-US" dirty="0"/>
              <a:t>services are independent (yay for interfaces!) so can be developed and deployed independently</a:t>
            </a:r>
          </a:p>
          <a:p>
            <a:r>
              <a:rPr lang="en-US" dirty="0"/>
              <a:t>Disadvantages</a:t>
            </a:r>
          </a:p>
          <a:p>
            <a:pPr lvl="1"/>
            <a:r>
              <a:rPr lang="en-US" dirty="0"/>
              <a:t>service discovery?</a:t>
            </a:r>
          </a:p>
          <a:p>
            <a:pPr lvl="1"/>
            <a:r>
              <a:rPr lang="en-US" dirty="0"/>
              <a:t>should services have some organization, or are they all equals?</a:t>
            </a:r>
          </a:p>
          <a:p>
            <a:pPr lvl="1"/>
            <a:r>
              <a:rPr lang="en-US" dirty="0"/>
              <a:t>overall system complexity</a:t>
            </a:r>
          </a:p>
          <a:p>
            <a:pPr lvl="1"/>
            <a:endParaRPr lang="en-US" dirty="0"/>
          </a:p>
        </p:txBody>
      </p:sp>
      <p:sp>
        <p:nvSpPr>
          <p:cNvPr id="4" name="Slide Number Placeholder 3">
            <a:extLst>
              <a:ext uri="{FF2B5EF4-FFF2-40B4-BE49-F238E27FC236}">
                <a16:creationId xmlns:a16="http://schemas.microsoft.com/office/drawing/2014/main" id="{CFE32BBB-9BC8-44A9-BC69-009FBBEE69D7}"/>
              </a:ext>
            </a:extLst>
          </p:cNvPr>
          <p:cNvSpPr>
            <a:spLocks noGrp="1"/>
          </p:cNvSpPr>
          <p:nvPr>
            <p:ph type="sldNum" sz="quarter" idx="12"/>
          </p:nvPr>
        </p:nvSpPr>
        <p:spPr/>
        <p:txBody>
          <a:bodyPr/>
          <a:lstStyle/>
          <a:p>
            <a:fld id="{20F37917-FD3A-4669-9018-DA04BCDD3D75}" type="slidenum">
              <a:rPr lang="en-US" smtClean="0"/>
              <a:t>26</a:t>
            </a:fld>
            <a:endParaRPr lang="en-US"/>
          </a:p>
        </p:txBody>
      </p:sp>
    </p:spTree>
    <p:extLst>
      <p:ext uri="{BB962C8B-B14F-4D97-AF65-F5344CB8AC3E}">
        <p14:creationId xmlns:p14="http://schemas.microsoft.com/office/powerpoint/2010/main" val="4030269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47CD9-B31D-46A5-AFB4-45C3C4AC2D66}"/>
              </a:ext>
            </a:extLst>
          </p:cNvPr>
          <p:cNvSpPr>
            <a:spLocks noGrp="1"/>
          </p:cNvSpPr>
          <p:nvPr>
            <p:ph type="title"/>
          </p:nvPr>
        </p:nvSpPr>
        <p:spPr/>
        <p:txBody>
          <a:bodyPr/>
          <a:lstStyle/>
          <a:p>
            <a:r>
              <a:rPr lang="en-US" dirty="0"/>
              <a:t>Microservices are (a) highly scalable and (b) trendy</a:t>
            </a:r>
          </a:p>
        </p:txBody>
      </p:sp>
      <p:sp>
        <p:nvSpPr>
          <p:cNvPr id="6" name="100s of microservices…">
            <a:extLst>
              <a:ext uri="{FF2B5EF4-FFF2-40B4-BE49-F238E27FC236}">
                <a16:creationId xmlns:a16="http://schemas.microsoft.com/office/drawing/2014/main" id="{02671921-F0C8-407C-A7CA-1EA5E025791C}"/>
              </a:ext>
            </a:extLst>
          </p:cNvPr>
          <p:cNvSpPr txBox="1">
            <a:spLocks noGrp="1"/>
          </p:cNvSpPr>
          <p:nvPr>
            <p:ph idx="1"/>
          </p:nvPr>
        </p:nvSpPr>
        <p:spPr/>
        <p:txBody>
          <a:bodyPr/>
          <a:lstStyle/>
          <a:p>
            <a:r>
              <a:rPr lang="en-US" dirty="0"/>
              <a:t>Microservices at Netflix:</a:t>
            </a:r>
          </a:p>
          <a:p>
            <a:pPr lvl="1"/>
            <a:r>
              <a:rPr lang="en-US" dirty="0"/>
              <a:t>100s of microservices</a:t>
            </a:r>
          </a:p>
          <a:p>
            <a:pPr lvl="1"/>
            <a:r>
              <a:rPr lang="en-US" dirty="0"/>
              <a:t>1000s of daily production changes</a:t>
            </a:r>
          </a:p>
          <a:p>
            <a:pPr lvl="1"/>
            <a:r>
              <a:rPr lang="en-US" dirty="0"/>
              <a:t>10,000s of instances</a:t>
            </a:r>
          </a:p>
          <a:p>
            <a:pPr lvl="1"/>
            <a:r>
              <a:rPr lang="en-US" dirty="0"/>
              <a:t>BUT:</a:t>
            </a:r>
          </a:p>
          <a:p>
            <a:pPr lvl="1"/>
            <a:r>
              <a:rPr lang="en-US" dirty="0"/>
              <a:t>only 10s of operations engineers</a:t>
            </a:r>
          </a:p>
        </p:txBody>
      </p:sp>
      <p:sp>
        <p:nvSpPr>
          <p:cNvPr id="4" name="Slide Number Placeholder 3">
            <a:extLst>
              <a:ext uri="{FF2B5EF4-FFF2-40B4-BE49-F238E27FC236}">
                <a16:creationId xmlns:a16="http://schemas.microsoft.com/office/drawing/2014/main" id="{F54342F7-BD2F-46C9-88C8-5F46C7856D4F}"/>
              </a:ext>
            </a:extLst>
          </p:cNvPr>
          <p:cNvSpPr>
            <a:spLocks noGrp="1"/>
          </p:cNvSpPr>
          <p:nvPr>
            <p:ph type="sldNum" sz="quarter" idx="12"/>
          </p:nvPr>
        </p:nvSpPr>
        <p:spPr/>
        <p:txBody>
          <a:bodyPr/>
          <a:lstStyle/>
          <a:p>
            <a:fld id="{20F37917-FD3A-4669-9018-DA04BCDD3D75}" type="slidenum">
              <a:rPr lang="en-US" smtClean="0"/>
              <a:pPr/>
              <a:t>27</a:t>
            </a:fld>
            <a:endParaRPr lang="en-US"/>
          </a:p>
        </p:txBody>
      </p:sp>
      <p:pic>
        <p:nvPicPr>
          <p:cNvPr id="5" name="Image" descr="Image">
            <a:extLst>
              <a:ext uri="{FF2B5EF4-FFF2-40B4-BE49-F238E27FC236}">
                <a16:creationId xmlns:a16="http://schemas.microsoft.com/office/drawing/2014/main" id="{E6D81453-05A0-46DD-B5EC-5AB971C5F19B}"/>
              </a:ext>
            </a:extLst>
          </p:cNvPr>
          <p:cNvPicPr>
            <a:picLocks noChangeAspect="1"/>
          </p:cNvPicPr>
          <p:nvPr/>
        </p:nvPicPr>
        <p:blipFill rotWithShape="1">
          <a:blip r:embed="rId2"/>
          <a:srcRect l="30253" t="7900" r="8029" b="17338"/>
          <a:stretch/>
        </p:blipFill>
        <p:spPr>
          <a:xfrm>
            <a:off x="6096000" y="1640509"/>
            <a:ext cx="5892800" cy="4070639"/>
          </a:xfrm>
          <a:prstGeom prst="rect">
            <a:avLst/>
          </a:prstGeom>
          <a:ln w="3175">
            <a:miter lim="400000"/>
          </a:ln>
        </p:spPr>
      </p:pic>
      <p:sp>
        <p:nvSpPr>
          <p:cNvPr id="11" name="https://medium.com/refraction-tech-everything/how-netflix-works-the-hugely-simplified-complex-stuff-that-happens-every-time-you-hit-play-3a40c9be254b">
            <a:extLst>
              <a:ext uri="{FF2B5EF4-FFF2-40B4-BE49-F238E27FC236}">
                <a16:creationId xmlns:a16="http://schemas.microsoft.com/office/drawing/2014/main" id="{D95889FE-1F51-4DC4-B66C-6AC7BC6C948C}"/>
              </a:ext>
            </a:extLst>
          </p:cNvPr>
          <p:cNvSpPr txBox="1"/>
          <p:nvPr/>
        </p:nvSpPr>
        <p:spPr>
          <a:xfrm>
            <a:off x="406895" y="5981706"/>
            <a:ext cx="11581905" cy="608713"/>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7093" tIns="27093" rIns="27093" bIns="27093" anchor="ctr">
            <a:spAutoFit/>
          </a:bodyPr>
          <a:lstStyle/>
          <a:p>
            <a:r>
              <a:rPr u="sng" dirty="0">
                <a:solidFill>
                  <a:schemeClr val="tx1">
                    <a:lumMod val="95000"/>
                    <a:lumOff val="5000"/>
                  </a:schemeClr>
                </a:solidFill>
                <a:hlinkClick r:id="rId3">
                  <a:extLst>
                    <a:ext uri="{A12FA001-AC4F-418D-AE19-62706E023703}">
                      <ahyp:hlinkClr xmlns:ahyp="http://schemas.microsoft.com/office/drawing/2018/hyperlinkcolor" val="tx"/>
                    </a:ext>
                  </a:extLst>
                </a:hlinkClick>
              </a:rPr>
              <a:t>https://medium.com/refraction-tech-everything/how-netflix-works-the-hugely-simplified-complex-stuff-that-happens-every-time-you-hit-play-3a40c9be254b</a:t>
            </a:r>
            <a:r>
              <a:rPr dirty="0">
                <a:solidFill>
                  <a:schemeClr val="tx1">
                    <a:lumMod val="95000"/>
                    <a:lumOff val="5000"/>
                  </a:schemeClr>
                </a:solidFill>
              </a:rPr>
              <a:t> </a:t>
            </a:r>
          </a:p>
        </p:txBody>
      </p:sp>
    </p:spTree>
    <p:extLst>
      <p:ext uri="{BB962C8B-B14F-4D97-AF65-F5344CB8AC3E}">
        <p14:creationId xmlns:p14="http://schemas.microsoft.com/office/powerpoint/2010/main" val="222290003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98BD3-DB24-4B93-A9F8-0D27B59926AD}"/>
              </a:ext>
            </a:extLst>
          </p:cNvPr>
          <p:cNvSpPr>
            <a:spLocks noGrp="1"/>
          </p:cNvSpPr>
          <p:nvPr>
            <p:ph type="title"/>
          </p:nvPr>
        </p:nvSpPr>
        <p:spPr/>
        <p:txBody>
          <a:bodyPr/>
          <a:lstStyle/>
          <a:p>
            <a:r>
              <a:rPr lang="en-US" dirty="0"/>
              <a:t>Microservices vs Monoliths</a:t>
            </a:r>
          </a:p>
        </p:txBody>
      </p:sp>
      <p:sp>
        <p:nvSpPr>
          <p:cNvPr id="4" name="Slide Number Placeholder 3">
            <a:extLst>
              <a:ext uri="{FF2B5EF4-FFF2-40B4-BE49-F238E27FC236}">
                <a16:creationId xmlns:a16="http://schemas.microsoft.com/office/drawing/2014/main" id="{BAD8E240-7FDC-44BC-A050-1450F697F2B3}"/>
              </a:ext>
            </a:extLst>
          </p:cNvPr>
          <p:cNvSpPr>
            <a:spLocks noGrp="1"/>
          </p:cNvSpPr>
          <p:nvPr>
            <p:ph type="sldNum" sz="quarter" idx="12"/>
          </p:nvPr>
        </p:nvSpPr>
        <p:spPr/>
        <p:txBody>
          <a:bodyPr/>
          <a:lstStyle/>
          <a:p>
            <a:fld id="{20F37917-FD3A-4669-9018-DA04BCDD3D75}" type="slidenum">
              <a:rPr lang="en-US" smtClean="0"/>
              <a:t>28</a:t>
            </a:fld>
            <a:endParaRPr lang="en-US"/>
          </a:p>
        </p:txBody>
      </p:sp>
      <p:pic>
        <p:nvPicPr>
          <p:cNvPr id="5" name="Image" descr="Image">
            <a:extLst>
              <a:ext uri="{FF2B5EF4-FFF2-40B4-BE49-F238E27FC236}">
                <a16:creationId xmlns:a16="http://schemas.microsoft.com/office/drawing/2014/main" id="{71F00E2D-4762-467C-A900-4636931B6B41}"/>
              </a:ext>
            </a:extLst>
          </p:cNvPr>
          <p:cNvPicPr>
            <a:picLocks noChangeAspect="1"/>
          </p:cNvPicPr>
          <p:nvPr/>
        </p:nvPicPr>
        <p:blipFill>
          <a:blip r:embed="rId2"/>
          <a:stretch>
            <a:fillRect/>
          </a:stretch>
        </p:blipFill>
        <p:spPr>
          <a:xfrm>
            <a:off x="2470633" y="1701457"/>
            <a:ext cx="5463402" cy="4297254"/>
          </a:xfrm>
          <a:prstGeom prst="rect">
            <a:avLst/>
          </a:prstGeom>
          <a:ln w="3175">
            <a:miter lim="400000"/>
          </a:ln>
        </p:spPr>
      </p:pic>
      <p:sp>
        <p:nvSpPr>
          <p:cNvPr id="6" name="Martin Fowler’s Microservices Guide - https://martinfowler.com/microservices/">
            <a:extLst>
              <a:ext uri="{FF2B5EF4-FFF2-40B4-BE49-F238E27FC236}">
                <a16:creationId xmlns:a16="http://schemas.microsoft.com/office/drawing/2014/main" id="{2EE6E404-0BD4-4332-8C89-7D90BE9721F8}"/>
              </a:ext>
            </a:extLst>
          </p:cNvPr>
          <p:cNvSpPr txBox="1">
            <a:spLocks noGrp="1"/>
          </p:cNvSpPr>
          <p:nvPr>
            <p:ph idx="1"/>
          </p:nvPr>
        </p:nvSpPr>
        <p:spPr>
          <a:xfrm>
            <a:off x="2607091" y="6172553"/>
            <a:ext cx="7790615" cy="304014"/>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7093" tIns="27093" rIns="27093" bIns="27093" anchor="ctr">
            <a:spAutoFit/>
          </a:bodyPr>
          <a:lstStyle/>
          <a:p>
            <a:r>
              <a:rPr sz="1800" dirty="0"/>
              <a:t>Martin Fowler’s Microservices Guide - </a:t>
            </a:r>
            <a:r>
              <a:rPr sz="1800" u="sng" dirty="0">
                <a:hlinkClick r:id="rId3"/>
              </a:rPr>
              <a:t>https://martinfowler.com/microservices/</a:t>
            </a:r>
            <a:r>
              <a:rPr sz="1800" dirty="0"/>
              <a:t> </a:t>
            </a:r>
          </a:p>
        </p:txBody>
      </p:sp>
      <p:sp>
        <p:nvSpPr>
          <p:cNvPr id="7" name="Arrow: Up 6">
            <a:extLst>
              <a:ext uri="{FF2B5EF4-FFF2-40B4-BE49-F238E27FC236}">
                <a16:creationId xmlns:a16="http://schemas.microsoft.com/office/drawing/2014/main" id="{F1DB3E5F-F33C-4AE9-92BF-2C0BB2FEB821}"/>
              </a:ext>
            </a:extLst>
          </p:cNvPr>
          <p:cNvSpPr/>
          <p:nvPr/>
        </p:nvSpPr>
        <p:spPr>
          <a:xfrm>
            <a:off x="1557791" y="3431151"/>
            <a:ext cx="484632" cy="978408"/>
          </a:xfrm>
          <a:prstGeom prst="upArrow">
            <a:avLst/>
          </a:prstGeom>
          <a:solidFill>
            <a:schemeClr val="bg1">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8" name="TextBox 7">
            <a:extLst>
              <a:ext uri="{FF2B5EF4-FFF2-40B4-BE49-F238E27FC236}">
                <a16:creationId xmlns:a16="http://schemas.microsoft.com/office/drawing/2014/main" id="{A22AE89C-3456-461F-9EAB-E5ADE6C92567}"/>
              </a:ext>
            </a:extLst>
          </p:cNvPr>
          <p:cNvSpPr txBox="1"/>
          <p:nvPr/>
        </p:nvSpPr>
        <p:spPr>
          <a:xfrm>
            <a:off x="993123" y="2870842"/>
            <a:ext cx="1613968"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higher is better</a:t>
            </a:r>
          </a:p>
        </p:txBody>
      </p:sp>
    </p:spTree>
    <p:extLst>
      <p:ext uri="{BB962C8B-B14F-4D97-AF65-F5344CB8AC3E}">
        <p14:creationId xmlns:p14="http://schemas.microsoft.com/office/powerpoint/2010/main" val="24771100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a:r>
              <a:rPr lang="en-US" dirty="0"/>
              <a:t>explain why software architecture is important</a:t>
            </a:r>
          </a:p>
          <a:p>
            <a:pPr lvl="1"/>
            <a:r>
              <a:rPr lang="en-US" dirty="0"/>
              <a:t>list a few of the properties that an architecture may have (the "</a:t>
            </a:r>
            <a:r>
              <a:rPr lang="en-US" dirty="0" err="1"/>
              <a:t>ilities</a:t>
            </a:r>
            <a:r>
              <a:rPr lang="en-US" dirty="0"/>
              <a:t>")</a:t>
            </a:r>
          </a:p>
          <a:p>
            <a:pPr lvl="1"/>
            <a:r>
              <a:rPr lang="en-US" dirty="0"/>
              <a:t>describe the basic ideas of the following architectures, with examples and pictures</a:t>
            </a:r>
          </a:p>
          <a:p>
            <a:pPr lvl="2"/>
            <a:r>
              <a:rPr lang="en-US" dirty="0"/>
              <a:t>monolithic</a:t>
            </a:r>
          </a:p>
          <a:p>
            <a:pPr lvl="2"/>
            <a:r>
              <a:rPr lang="en-US" dirty="0"/>
              <a:t>layered</a:t>
            </a:r>
          </a:p>
          <a:p>
            <a:pPr lvl="2"/>
            <a:r>
              <a:rPr lang="en-US" dirty="0"/>
              <a:t>pipeline</a:t>
            </a:r>
          </a:p>
          <a:p>
            <a:pPr lvl="2"/>
            <a:r>
              <a:rPr lang="en-US" dirty="0"/>
              <a:t>microkernel</a:t>
            </a:r>
          </a:p>
          <a:p>
            <a:pPr lvl="2"/>
            <a:r>
              <a:rPr lang="en-US" dirty="0"/>
              <a:t>event-driven</a:t>
            </a:r>
          </a:p>
          <a:p>
            <a:pPr lvl="2"/>
            <a:r>
              <a:rPr lang="en-US" dirty="0"/>
              <a:t>microservice</a:t>
            </a:r>
          </a:p>
          <a:p>
            <a:endParaRPr lang="en-US" dirty="0"/>
          </a:p>
          <a:p>
            <a:pPr lvl="1"/>
            <a:endParaRPr lang="en-US" dirty="0"/>
          </a:p>
          <a:p>
            <a:pPr lvl="2"/>
            <a:endParaRPr lang="en-US" dirty="0"/>
          </a:p>
          <a:p>
            <a:pPr lvl="1"/>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29</a:t>
            </a:fld>
            <a:endParaRPr lang="en-US"/>
          </a:p>
        </p:txBody>
      </p:sp>
    </p:spTree>
    <p:extLst>
      <p:ext uri="{BB962C8B-B14F-4D97-AF65-F5344CB8AC3E}">
        <p14:creationId xmlns:p14="http://schemas.microsoft.com/office/powerpoint/2010/main" val="13629548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Design in this class so far: the details"/>
          <p:cNvSpPr txBox="1">
            <a:spLocks noGrp="1"/>
          </p:cNvSpPr>
          <p:nvPr>
            <p:ph type="title"/>
          </p:nvPr>
        </p:nvSpPr>
        <p:spPr>
          <a:prstGeom prst="rect">
            <a:avLst/>
          </a:prstGeom>
        </p:spPr>
        <p:txBody>
          <a:bodyPr>
            <a:normAutofit fontScale="90000"/>
          </a:bodyPr>
          <a:lstStyle>
            <a:lvl1pPr defTabSz="1369804">
              <a:defRPr sz="4740" spc="-94"/>
            </a:lvl1pPr>
          </a:lstStyle>
          <a:p>
            <a:r>
              <a:t>Design in this class so far: the details</a:t>
            </a:r>
          </a:p>
        </p:txBody>
      </p:sp>
      <p:sp>
        <p:nvSpPr>
          <p:cNvPr id="190" name="Metaphor: building architectur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Metaphor: building architecture</a:t>
            </a:r>
          </a:p>
        </p:txBody>
      </p:sp>
      <p:pic>
        <p:nvPicPr>
          <p:cNvPr id="191" name="Image" descr="Image"/>
          <p:cNvPicPr>
            <a:picLocks noChangeAspect="1"/>
          </p:cNvPicPr>
          <p:nvPr/>
        </p:nvPicPr>
        <p:blipFill>
          <a:blip r:embed="rId3"/>
          <a:stretch>
            <a:fillRect/>
          </a:stretch>
        </p:blipFill>
        <p:spPr>
          <a:xfrm>
            <a:off x="1988344" y="2509242"/>
            <a:ext cx="2250281" cy="3268266"/>
          </a:xfrm>
          <a:prstGeom prst="rect">
            <a:avLst/>
          </a:prstGeom>
          <a:ln w="3175">
            <a:miter lim="400000"/>
          </a:ln>
        </p:spPr>
      </p:pic>
      <p:grpSp>
        <p:nvGrpSpPr>
          <p:cNvPr id="194" name="Group"/>
          <p:cNvGrpSpPr/>
          <p:nvPr/>
        </p:nvGrpSpPr>
        <p:grpSpPr>
          <a:xfrm>
            <a:off x="5401349" y="2732120"/>
            <a:ext cx="1389303" cy="1078249"/>
            <a:chOff x="0" y="0"/>
            <a:chExt cx="1975896" cy="1533507"/>
          </a:xfrm>
        </p:grpSpPr>
        <p:sp>
          <p:nvSpPr>
            <p:cNvPr id="192" name="TodoItem"/>
            <p:cNvSpPr/>
            <p:nvPr/>
          </p:nvSpPr>
          <p:spPr>
            <a:xfrm>
              <a:off x="0" y="0"/>
              <a:ext cx="1975897" cy="1533508"/>
            </a:xfrm>
            <a:prstGeom prst="rect">
              <a:avLst/>
            </a:prstGeom>
            <a:noFill/>
            <a:ln w="63500" cap="flat">
              <a:solidFill>
                <a:srgbClr val="000000"/>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numCol="1" anchor="t">
              <a:noAutofit/>
            </a:bodyPr>
            <a:lstStyle>
              <a:lvl1pPr defTabSz="587022">
                <a:defRPr sz="2200">
                  <a:solidFill>
                    <a:srgbClr val="000000"/>
                  </a:solidFill>
                  <a:latin typeface="Menlo Regular"/>
                  <a:ea typeface="Menlo Regular"/>
                  <a:cs typeface="Menlo Regular"/>
                  <a:sym typeface="Menlo Regular"/>
                </a:defRPr>
              </a:lvl1pPr>
            </a:lstStyle>
            <a:p>
              <a:r>
                <a:rPr sz="1547" dirty="0" err="1">
                  <a:latin typeface="Calibri" panose="020F0502020204030204" pitchFamily="34" charset="0"/>
                  <a:cs typeface="Calibri" panose="020F0502020204030204" pitchFamily="34" charset="0"/>
                </a:rPr>
                <a:t>TodoItem</a:t>
              </a:r>
              <a:endParaRPr sz="1547" dirty="0">
                <a:latin typeface="Calibri" panose="020F0502020204030204" pitchFamily="34" charset="0"/>
                <a:cs typeface="Calibri" panose="020F0502020204030204" pitchFamily="34" charset="0"/>
              </a:endParaRPr>
            </a:p>
          </p:txBody>
        </p:sp>
        <p:sp>
          <p:nvSpPr>
            <p:cNvPr id="193" name="name: string dueDate: date…"/>
            <p:cNvSpPr/>
            <p:nvPr/>
          </p:nvSpPr>
          <p:spPr>
            <a:xfrm>
              <a:off x="0" y="461945"/>
              <a:ext cx="1975897" cy="1063434"/>
            </a:xfrm>
            <a:prstGeom prst="rect">
              <a:avLst/>
            </a:prstGeom>
            <a:noFill/>
            <a:ln w="63500" cap="flat">
              <a:solidFill>
                <a:srgbClr val="000000"/>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numCol="1" anchor="t">
              <a:noAutofit/>
            </a:bodyPr>
            <a:lstStyle/>
            <a:p>
              <a:pPr defTabSz="412735">
                <a:defRPr sz="1400">
                  <a:solidFill>
                    <a:srgbClr val="000000"/>
                  </a:solidFill>
                  <a:latin typeface="Menlo Regular"/>
                  <a:ea typeface="Menlo Regular"/>
                  <a:cs typeface="Menlo Regular"/>
                  <a:sym typeface="Menlo Regular"/>
                </a:defRPr>
              </a:pPr>
              <a:r>
                <a:rPr sz="984" dirty="0">
                  <a:latin typeface="Calibri" panose="020F0502020204030204" pitchFamily="34" charset="0"/>
                  <a:cs typeface="Calibri" panose="020F0502020204030204" pitchFamily="34" charset="0"/>
                </a:rPr>
                <a:t>name: string</a:t>
              </a:r>
              <a:br>
                <a:rPr sz="984" dirty="0">
                  <a:latin typeface="Calibri" panose="020F0502020204030204" pitchFamily="34" charset="0"/>
                  <a:cs typeface="Calibri" panose="020F0502020204030204" pitchFamily="34" charset="0"/>
                </a:rPr>
              </a:br>
              <a:r>
                <a:rPr sz="984" dirty="0" err="1">
                  <a:latin typeface="Calibri" panose="020F0502020204030204" pitchFamily="34" charset="0"/>
                  <a:cs typeface="Calibri" panose="020F0502020204030204" pitchFamily="34" charset="0"/>
                </a:rPr>
                <a:t>dueDate</a:t>
              </a:r>
              <a:r>
                <a:rPr sz="984" dirty="0">
                  <a:latin typeface="Calibri" panose="020F0502020204030204" pitchFamily="34" charset="0"/>
                  <a:cs typeface="Calibri" panose="020F0502020204030204" pitchFamily="34" charset="0"/>
                </a:rPr>
                <a:t>: date</a:t>
              </a:r>
            </a:p>
            <a:p>
              <a:pPr defTabSz="412735">
                <a:defRPr sz="1400">
                  <a:solidFill>
                    <a:srgbClr val="000000"/>
                  </a:solidFill>
                  <a:latin typeface="Menlo Regular"/>
                  <a:ea typeface="Menlo Regular"/>
                  <a:cs typeface="Menlo Regular"/>
                  <a:sym typeface="Menlo Regular"/>
                </a:defRPr>
              </a:pPr>
              <a:r>
                <a:rPr sz="984" dirty="0">
                  <a:latin typeface="Calibri" panose="020F0502020204030204" pitchFamily="34" charset="0"/>
                  <a:cs typeface="Calibri" panose="020F0502020204030204" pitchFamily="34" charset="0"/>
                </a:rPr>
                <a:t>list: </a:t>
              </a:r>
              <a:r>
                <a:rPr sz="984" dirty="0" err="1">
                  <a:latin typeface="Calibri" panose="020F0502020204030204" pitchFamily="34" charset="0"/>
                  <a:cs typeface="Calibri" panose="020F0502020204030204" pitchFamily="34" charset="0"/>
                </a:rPr>
                <a:t>TodoList</a:t>
              </a:r>
              <a:endParaRPr sz="984" dirty="0">
                <a:latin typeface="Calibri" panose="020F0502020204030204" pitchFamily="34" charset="0"/>
                <a:cs typeface="Calibri" panose="020F0502020204030204" pitchFamily="34" charset="0"/>
              </a:endParaRPr>
            </a:p>
          </p:txBody>
        </p:sp>
      </p:grpSp>
      <p:grpSp>
        <p:nvGrpSpPr>
          <p:cNvPr id="197" name="Group"/>
          <p:cNvGrpSpPr/>
          <p:nvPr/>
        </p:nvGrpSpPr>
        <p:grpSpPr>
          <a:xfrm>
            <a:off x="8109497" y="2732120"/>
            <a:ext cx="1389303" cy="1078249"/>
            <a:chOff x="0" y="0"/>
            <a:chExt cx="1975896" cy="1533507"/>
          </a:xfrm>
        </p:grpSpPr>
        <p:sp>
          <p:nvSpPr>
            <p:cNvPr id="195" name="TodoList"/>
            <p:cNvSpPr/>
            <p:nvPr/>
          </p:nvSpPr>
          <p:spPr>
            <a:xfrm>
              <a:off x="0" y="0"/>
              <a:ext cx="1975897" cy="1533508"/>
            </a:xfrm>
            <a:prstGeom prst="rect">
              <a:avLst/>
            </a:prstGeom>
            <a:noFill/>
            <a:ln w="63500" cap="flat">
              <a:solidFill>
                <a:srgbClr val="000000"/>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numCol="1" anchor="t">
              <a:noAutofit/>
            </a:bodyPr>
            <a:lstStyle>
              <a:lvl1pPr defTabSz="587022">
                <a:defRPr sz="2200">
                  <a:solidFill>
                    <a:srgbClr val="000000"/>
                  </a:solidFill>
                  <a:latin typeface="Menlo Regular"/>
                  <a:ea typeface="Menlo Regular"/>
                  <a:cs typeface="Menlo Regular"/>
                  <a:sym typeface="Menlo Regular"/>
                </a:defRPr>
              </a:lvl1pPr>
            </a:lstStyle>
            <a:p>
              <a:r>
                <a:rPr sz="1547" dirty="0" err="1">
                  <a:latin typeface="Calibri" panose="020F0502020204030204" pitchFamily="34" charset="0"/>
                  <a:cs typeface="Calibri" panose="020F0502020204030204" pitchFamily="34" charset="0"/>
                </a:rPr>
                <a:t>TodoList</a:t>
              </a:r>
              <a:endParaRPr sz="1547" dirty="0">
                <a:latin typeface="Calibri" panose="020F0502020204030204" pitchFamily="34" charset="0"/>
                <a:cs typeface="Calibri" panose="020F0502020204030204" pitchFamily="34" charset="0"/>
              </a:endParaRPr>
            </a:p>
          </p:txBody>
        </p:sp>
        <p:sp>
          <p:nvSpPr>
            <p:cNvPr id="196" name="name: string items: TodoItem[]"/>
            <p:cNvSpPr/>
            <p:nvPr/>
          </p:nvSpPr>
          <p:spPr>
            <a:xfrm>
              <a:off x="0" y="461945"/>
              <a:ext cx="1975897" cy="1063434"/>
            </a:xfrm>
            <a:prstGeom prst="rect">
              <a:avLst/>
            </a:prstGeom>
            <a:noFill/>
            <a:ln w="63500" cap="flat">
              <a:solidFill>
                <a:srgbClr val="000000"/>
              </a:solidFill>
              <a:prstDash val="solid"/>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9050" tIns="19050" rIns="19050" bIns="19050" numCol="1" anchor="t">
              <a:noAutofit/>
            </a:bodyPr>
            <a:lstStyle/>
            <a:p>
              <a:pPr defTabSz="412735">
                <a:defRPr sz="1400">
                  <a:solidFill>
                    <a:srgbClr val="000000"/>
                  </a:solidFill>
                  <a:latin typeface="Menlo Regular"/>
                  <a:ea typeface="Menlo Regular"/>
                  <a:cs typeface="Menlo Regular"/>
                  <a:sym typeface="Menlo Regular"/>
                </a:defRPr>
              </a:pPr>
              <a:r>
                <a:rPr sz="984" dirty="0">
                  <a:latin typeface="Calibri" panose="020F0502020204030204" pitchFamily="34" charset="0"/>
                  <a:cs typeface="Calibri" panose="020F0502020204030204" pitchFamily="34" charset="0"/>
                </a:rPr>
                <a:t>name: string</a:t>
              </a:r>
              <a:br>
                <a:rPr sz="984" dirty="0">
                  <a:latin typeface="Calibri" panose="020F0502020204030204" pitchFamily="34" charset="0"/>
                  <a:cs typeface="Calibri" panose="020F0502020204030204" pitchFamily="34" charset="0"/>
                </a:rPr>
              </a:br>
              <a:r>
                <a:rPr sz="984" dirty="0">
                  <a:latin typeface="Calibri" panose="020F0502020204030204" pitchFamily="34" charset="0"/>
                  <a:cs typeface="Calibri" panose="020F0502020204030204" pitchFamily="34" charset="0"/>
                </a:rPr>
                <a:t>items: </a:t>
              </a:r>
              <a:r>
                <a:rPr sz="984" dirty="0" err="1">
                  <a:latin typeface="Calibri" panose="020F0502020204030204" pitchFamily="34" charset="0"/>
                  <a:cs typeface="Calibri" panose="020F0502020204030204" pitchFamily="34" charset="0"/>
                </a:rPr>
                <a:t>TodoItem</a:t>
              </a:r>
              <a:r>
                <a:rPr sz="984" dirty="0">
                  <a:latin typeface="Calibri" panose="020F0502020204030204" pitchFamily="34" charset="0"/>
                  <a:cs typeface="Calibri" panose="020F0502020204030204" pitchFamily="34" charset="0"/>
                </a:rPr>
                <a:t>[]</a:t>
              </a:r>
            </a:p>
          </p:txBody>
        </p:sp>
      </p:grpSp>
      <p:sp>
        <p:nvSpPr>
          <p:cNvPr id="201" name="Connection Line"/>
          <p:cNvSpPr/>
          <p:nvPr/>
        </p:nvSpPr>
        <p:spPr>
          <a:xfrm>
            <a:off x="6813077" y="3271244"/>
            <a:ext cx="1274097" cy="1"/>
          </a:xfrm>
          <a:custGeom>
            <a:avLst/>
            <a:gdLst/>
            <a:ahLst/>
            <a:cxnLst>
              <a:cxn ang="0">
                <a:pos x="wd2" y="hd2"/>
              </a:cxn>
              <a:cxn ang="5400000">
                <a:pos x="wd2" y="hd2"/>
              </a:cxn>
              <a:cxn ang="10800000">
                <a:pos x="wd2" y="hd2"/>
              </a:cxn>
              <a:cxn ang="16200000">
                <a:pos x="wd2" y="hd2"/>
              </a:cxn>
            </a:cxnLst>
            <a:rect l="0" t="0" r="r" b="b"/>
            <a:pathLst>
              <a:path w="21600" h="16200" extrusionOk="0">
                <a:moveTo>
                  <a:pt x="0" y="5"/>
                </a:moveTo>
                <a:cubicBezTo>
                  <a:pt x="7200" y="21600"/>
                  <a:pt x="14400" y="21598"/>
                  <a:pt x="21600" y="0"/>
                </a:cubicBezTo>
              </a:path>
            </a:pathLst>
          </a:custGeom>
          <a:ln w="63500">
            <a:solidFill>
              <a:srgbClr val="000000"/>
            </a:solidFill>
            <a:miter lim="400000"/>
            <a:tailEnd type="diamond"/>
          </a:ln>
        </p:spPr>
        <p:txBody>
          <a:bodyPr/>
          <a:lstStyle/>
          <a:p>
            <a:endParaRPr sz="1266"/>
          </a:p>
        </p:txBody>
      </p:sp>
      <p:sp>
        <p:nvSpPr>
          <p:cNvPr id="199" name="1"/>
          <p:cNvSpPr txBox="1"/>
          <p:nvPr/>
        </p:nvSpPr>
        <p:spPr>
          <a:xfrm>
            <a:off x="7953375" y="3002967"/>
            <a:ext cx="120226" cy="233269"/>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a:defRPr>
                <a:solidFill>
                  <a:srgbClr val="000000"/>
                </a:solidFill>
              </a:defRPr>
            </a:lvl1pPr>
          </a:lstStyle>
          <a:p>
            <a:r>
              <a:rPr sz="1266"/>
              <a:t>1</a:t>
            </a:r>
          </a:p>
        </p:txBody>
      </p:sp>
      <p:sp>
        <p:nvSpPr>
          <p:cNvPr id="200" name="*"/>
          <p:cNvSpPr txBox="1"/>
          <p:nvPr/>
        </p:nvSpPr>
        <p:spPr>
          <a:xfrm>
            <a:off x="6851443" y="3002967"/>
            <a:ext cx="118622" cy="233269"/>
          </a:xfrm>
          <a:prstGeom prst="rect">
            <a:avLst/>
          </a:prstGeom>
          <a:ln w="3175">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a:defRPr>
                <a:solidFill>
                  <a:srgbClr val="000000"/>
                </a:solidFill>
              </a:defRPr>
            </a:lvl1pPr>
          </a:lstStyle>
          <a:p>
            <a:r>
              <a:rPr sz="1266"/>
              <a: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2C9-1CF8-40AE-A725-0968E5F17117}"/>
              </a:ext>
            </a:extLst>
          </p:cNvPr>
          <p:cNvSpPr>
            <a:spLocks noGrp="1"/>
          </p:cNvSpPr>
          <p:nvPr>
            <p:ph type="title"/>
          </p:nvPr>
        </p:nvSpPr>
        <p:spPr/>
        <p:txBody>
          <a:bodyPr/>
          <a:lstStyle/>
          <a:p>
            <a:r>
              <a:rPr lang="en-US" dirty="0"/>
              <a:t>Next steps...</a:t>
            </a:r>
          </a:p>
        </p:txBody>
      </p:sp>
      <p:sp>
        <p:nvSpPr>
          <p:cNvPr id="4" name="Text Placeholder 3">
            <a:extLst>
              <a:ext uri="{FF2B5EF4-FFF2-40B4-BE49-F238E27FC236}">
                <a16:creationId xmlns:a16="http://schemas.microsoft.com/office/drawing/2014/main" id="{219D61F8-F8AD-4DBB-8160-3A2A2DFCA287}"/>
              </a:ext>
            </a:extLst>
          </p:cNvPr>
          <p:cNvSpPr>
            <a:spLocks noGrp="1"/>
          </p:cNvSpPr>
          <p:nvPr>
            <p:ph idx="1"/>
          </p:nvPr>
        </p:nvSpPr>
        <p:spPr/>
        <p:txBody>
          <a:bodyPr/>
          <a:lstStyle/>
          <a:p>
            <a:endParaRPr lang="en-US" dirty="0"/>
          </a:p>
          <a:p>
            <a:endParaRPr lang="en-US" dirty="0"/>
          </a:p>
        </p:txBody>
      </p:sp>
      <p:sp>
        <p:nvSpPr>
          <p:cNvPr id="3" name="Slide Number Placeholder 2">
            <a:extLst>
              <a:ext uri="{FF2B5EF4-FFF2-40B4-BE49-F238E27FC236}">
                <a16:creationId xmlns:a16="http://schemas.microsoft.com/office/drawing/2014/main" id="{E8071048-C09E-4AA0-A373-2A42FFDB91FE}"/>
              </a:ext>
            </a:extLst>
          </p:cNvPr>
          <p:cNvSpPr>
            <a:spLocks noGrp="1"/>
          </p:cNvSpPr>
          <p:nvPr>
            <p:ph type="sldNum" sz="quarter" idx="12"/>
          </p:nvPr>
        </p:nvSpPr>
        <p:spPr/>
        <p:txBody>
          <a:bodyPr/>
          <a:lstStyle/>
          <a:p>
            <a:fld id="{86CB4B4D-7CA3-9044-876B-883B54F8677D}" type="slidenum">
              <a:rPr lang="en-US" smtClean="0"/>
              <a:pPr/>
              <a:t>30</a:t>
            </a:fld>
            <a:endParaRPr lang="en-US"/>
          </a:p>
        </p:txBody>
      </p:sp>
      <p:sp>
        <p:nvSpPr>
          <p:cNvPr id="11" name="Text Placeholder 2">
            <a:extLst>
              <a:ext uri="{FF2B5EF4-FFF2-40B4-BE49-F238E27FC236}">
                <a16:creationId xmlns:a16="http://schemas.microsoft.com/office/drawing/2014/main" id="{00D69C24-F248-484D-A4AB-8D3E43103246}"/>
              </a:ext>
            </a:extLst>
          </p:cNvPr>
          <p:cNvSpPr txBox="1">
            <a:spLocks/>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In the remaining lessons of this week, we will learn about http, RESTful protocols, </a:t>
            </a:r>
            <a:r>
              <a:rPr lang="en-US"/>
              <a:t>and express</a:t>
            </a:r>
            <a:r>
              <a:rPr lang="en-US" dirty="0"/>
              <a:t>.js, with the goal of building a small but non-trivial </a:t>
            </a:r>
            <a:r>
              <a:rPr lang="en-US"/>
              <a:t>REST server in </a:t>
            </a:r>
            <a:r>
              <a:rPr lang="en-US" dirty="0"/>
              <a:t>express.js.</a:t>
            </a:r>
          </a:p>
          <a:p>
            <a:endParaRPr lang="en-US" dirty="0"/>
          </a:p>
          <a:p>
            <a:pPr lvl="1"/>
            <a:endParaRPr lang="en-US" dirty="0"/>
          </a:p>
          <a:p>
            <a:pPr lvl="2"/>
            <a:endParaRPr lang="en-US" dirty="0"/>
          </a:p>
          <a:p>
            <a:pPr lvl="1"/>
            <a:endParaRPr lang="en-US" dirty="0"/>
          </a:p>
        </p:txBody>
      </p:sp>
    </p:spTree>
    <p:extLst>
      <p:ext uri="{BB962C8B-B14F-4D97-AF65-F5344CB8AC3E}">
        <p14:creationId xmlns:p14="http://schemas.microsoft.com/office/powerpoint/2010/main" val="743338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Focus for this week: zoom out"/>
          <p:cNvSpPr txBox="1">
            <a:spLocks noGrp="1"/>
          </p:cNvSpPr>
          <p:nvPr>
            <p:ph type="title"/>
          </p:nvPr>
        </p:nvSpPr>
        <p:spPr>
          <a:prstGeom prst="rect">
            <a:avLst/>
          </a:prstGeom>
        </p:spPr>
        <p:txBody>
          <a:bodyPr>
            <a:normAutofit/>
          </a:bodyPr>
          <a:lstStyle>
            <a:lvl1pPr defTabSz="1369804">
              <a:defRPr sz="4740" spc="-94"/>
            </a:lvl1pPr>
          </a:lstStyle>
          <a:p>
            <a:r>
              <a:rPr lang="en-US" dirty="0"/>
              <a:t>Design at larger scales</a:t>
            </a:r>
            <a:endParaRPr dirty="0"/>
          </a:p>
        </p:txBody>
      </p:sp>
      <p:sp>
        <p:nvSpPr>
          <p:cNvPr id="204" name="Metaphor: building architecture"/>
          <p:cNvSpPr txBox="1">
            <a:spLocks noGrp="1"/>
          </p:cNvSpPr>
          <p:nvPr>
            <p:ph idx="1"/>
          </p:nvPr>
        </p:nvSpPr>
        <p:spPr>
          <a:xfrm>
            <a:off x="932203" y="1739442"/>
            <a:ext cx="384489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Metaphor: building architecture</a:t>
            </a:r>
            <a:endParaRPr lang="en-US" dirty="0"/>
          </a:p>
          <a:p>
            <a:r>
              <a:rPr lang="en-US" dirty="0"/>
              <a:t>How do the pieces fit together? What do we reuse?</a:t>
            </a:r>
          </a:p>
          <a:p>
            <a:endParaRPr dirty="0"/>
          </a:p>
        </p:txBody>
      </p:sp>
      <p:pic>
        <p:nvPicPr>
          <p:cNvPr id="205" name="Image" descr="Image"/>
          <p:cNvPicPr>
            <a:picLocks noChangeAspect="1"/>
          </p:cNvPicPr>
          <p:nvPr/>
        </p:nvPicPr>
        <p:blipFill>
          <a:blip r:embed="rId2"/>
          <a:stretch>
            <a:fillRect/>
          </a:stretch>
        </p:blipFill>
        <p:spPr>
          <a:xfrm>
            <a:off x="5206171" y="1739442"/>
            <a:ext cx="6166503" cy="4020768"/>
          </a:xfrm>
          <a:prstGeom prst="rect">
            <a:avLst/>
          </a:prstGeom>
          <a:ln w="3175">
            <a:miter lim="400000"/>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Focus for this week: zoom out"/>
          <p:cNvSpPr txBox="1">
            <a:spLocks noGrp="1"/>
          </p:cNvSpPr>
          <p:nvPr>
            <p:ph type="title"/>
          </p:nvPr>
        </p:nvSpPr>
        <p:spPr>
          <a:prstGeom prst="rect">
            <a:avLst/>
          </a:prstGeom>
        </p:spPr>
        <p:txBody>
          <a:bodyPr>
            <a:normAutofit/>
          </a:bodyPr>
          <a:lstStyle>
            <a:lvl1pPr defTabSz="1369804">
              <a:defRPr sz="4740" spc="-94"/>
            </a:lvl1pPr>
          </a:lstStyle>
          <a:p>
            <a:r>
              <a:rPr lang="en-US" dirty="0"/>
              <a:t>Design at larger scales</a:t>
            </a:r>
            <a:endParaRPr dirty="0"/>
          </a:p>
        </p:txBody>
      </p:sp>
      <p:sp>
        <p:nvSpPr>
          <p:cNvPr id="204" name="Metaphor: building architecture"/>
          <p:cNvSpPr txBox="1">
            <a:spLocks noGrp="1"/>
          </p:cNvSpPr>
          <p:nvPr>
            <p:ph idx="1"/>
          </p:nvPr>
        </p:nvSpPr>
        <p:spPr>
          <a:xfrm>
            <a:off x="932203" y="1739442"/>
            <a:ext cx="384489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Metaphor: building architecture</a:t>
            </a:r>
            <a:endParaRPr lang="en-US" dirty="0"/>
          </a:p>
          <a:p>
            <a:r>
              <a:rPr lang="en-US" dirty="0"/>
              <a:t>How do the pieces fit together? What do we reuse?</a:t>
            </a:r>
          </a:p>
          <a:p>
            <a:r>
              <a:rPr lang="en-US" dirty="0"/>
              <a:t>How do we organize into teams?</a:t>
            </a:r>
          </a:p>
          <a:p>
            <a:pPr marL="0" indent="0">
              <a:buNone/>
            </a:pPr>
            <a:endParaRPr lang="en-US" dirty="0"/>
          </a:p>
          <a:p>
            <a:endParaRPr dirty="0"/>
          </a:p>
        </p:txBody>
      </p:sp>
      <p:pic>
        <p:nvPicPr>
          <p:cNvPr id="5" name="Image" descr="Image">
            <a:extLst>
              <a:ext uri="{FF2B5EF4-FFF2-40B4-BE49-F238E27FC236}">
                <a16:creationId xmlns:a16="http://schemas.microsoft.com/office/drawing/2014/main" id="{9E475749-365E-47D0-BDAA-F1506D151B4C}"/>
              </a:ext>
            </a:extLst>
          </p:cNvPr>
          <p:cNvPicPr>
            <a:picLocks noChangeAspect="1"/>
          </p:cNvPicPr>
          <p:nvPr/>
        </p:nvPicPr>
        <p:blipFill>
          <a:blip r:embed="rId2"/>
          <a:stretch>
            <a:fillRect/>
          </a:stretch>
        </p:blipFill>
        <p:spPr>
          <a:xfrm>
            <a:off x="5257903" y="1739442"/>
            <a:ext cx="6095897" cy="3992812"/>
          </a:xfrm>
          <a:prstGeom prst="rect">
            <a:avLst/>
          </a:prstGeom>
          <a:ln w="3175">
            <a:miter lim="400000"/>
          </a:ln>
        </p:spPr>
      </p:pic>
    </p:spTree>
    <p:extLst>
      <p:ext uri="{BB962C8B-B14F-4D97-AF65-F5344CB8AC3E}">
        <p14:creationId xmlns:p14="http://schemas.microsoft.com/office/powerpoint/2010/main" val="2331240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Focus for this week: zoom out"/>
          <p:cNvSpPr txBox="1">
            <a:spLocks noGrp="1"/>
          </p:cNvSpPr>
          <p:nvPr>
            <p:ph type="title"/>
          </p:nvPr>
        </p:nvSpPr>
        <p:spPr>
          <a:prstGeom prst="rect">
            <a:avLst/>
          </a:prstGeom>
        </p:spPr>
        <p:txBody>
          <a:bodyPr>
            <a:normAutofit/>
          </a:bodyPr>
          <a:lstStyle>
            <a:lvl1pPr defTabSz="1369804">
              <a:defRPr sz="4740" spc="-94"/>
            </a:lvl1pPr>
          </a:lstStyle>
          <a:p>
            <a:r>
              <a:rPr lang="en-US" dirty="0"/>
              <a:t>Design at larger scales</a:t>
            </a:r>
            <a:endParaRPr dirty="0"/>
          </a:p>
        </p:txBody>
      </p:sp>
      <p:grpSp>
        <p:nvGrpSpPr>
          <p:cNvPr id="2" name="Group 1">
            <a:extLst>
              <a:ext uri="{FF2B5EF4-FFF2-40B4-BE49-F238E27FC236}">
                <a16:creationId xmlns:a16="http://schemas.microsoft.com/office/drawing/2014/main" id="{66184120-5E11-442A-961B-F2F5B96D1F82}"/>
              </a:ext>
            </a:extLst>
          </p:cNvPr>
          <p:cNvGrpSpPr/>
          <p:nvPr/>
        </p:nvGrpSpPr>
        <p:grpSpPr>
          <a:xfrm>
            <a:off x="483945" y="2437006"/>
            <a:ext cx="10869855" cy="4049398"/>
            <a:chOff x="77873" y="3085089"/>
            <a:chExt cx="12800364" cy="5575125"/>
          </a:xfrm>
        </p:grpSpPr>
        <p:pic>
          <p:nvPicPr>
            <p:cNvPr id="5" name="NORTHEASTERN-UNIVERSITY-WEST-VILLAGE-RESIDENCES.png" descr="NORTHEASTERN-UNIVERSITY-WEST-VILLAGE-RESIDENCES.png">
              <a:extLst>
                <a:ext uri="{FF2B5EF4-FFF2-40B4-BE49-F238E27FC236}">
                  <a16:creationId xmlns:a16="http://schemas.microsoft.com/office/drawing/2014/main" id="{280B05AF-0E39-4FED-AB8D-4E1B4C046525}"/>
                </a:ext>
              </a:extLst>
            </p:cNvPr>
            <p:cNvPicPr>
              <a:picLocks noChangeAspect="1"/>
            </p:cNvPicPr>
            <p:nvPr/>
          </p:nvPicPr>
          <p:blipFill>
            <a:blip r:embed="rId2"/>
            <a:stretch>
              <a:fillRect/>
            </a:stretch>
          </p:blipFill>
          <p:spPr>
            <a:xfrm>
              <a:off x="5950083" y="3085089"/>
              <a:ext cx="6928154" cy="5575125"/>
            </a:xfrm>
            <a:prstGeom prst="rect">
              <a:avLst/>
            </a:prstGeom>
            <a:ln w="3175">
              <a:miter lim="400000"/>
            </a:ln>
          </p:spPr>
        </p:pic>
        <p:pic>
          <p:nvPicPr>
            <p:cNvPr id="6" name="West_Village_Residence_H,_Northeastern_University,_Boston_MA.jpg" descr="West_Village_Residence_H,_Northeastern_University,_Boston_MA.jpg">
              <a:extLst>
                <a:ext uri="{FF2B5EF4-FFF2-40B4-BE49-F238E27FC236}">
                  <a16:creationId xmlns:a16="http://schemas.microsoft.com/office/drawing/2014/main" id="{4752E736-4CC8-4B56-B817-56CBEDFD488D}"/>
                </a:ext>
              </a:extLst>
            </p:cNvPr>
            <p:cNvPicPr>
              <a:picLocks noChangeAspect="1"/>
            </p:cNvPicPr>
            <p:nvPr/>
          </p:nvPicPr>
          <p:blipFill>
            <a:blip r:embed="rId3"/>
            <a:stretch>
              <a:fillRect/>
            </a:stretch>
          </p:blipFill>
          <p:spPr>
            <a:xfrm>
              <a:off x="2068233" y="3245862"/>
              <a:ext cx="3520590" cy="4694120"/>
            </a:xfrm>
            <a:prstGeom prst="rect">
              <a:avLst/>
            </a:prstGeom>
            <a:ln w="3175">
              <a:miter lim="400000"/>
            </a:ln>
          </p:spPr>
        </p:pic>
        <p:pic>
          <p:nvPicPr>
            <p:cNvPr id="7" name="Image" descr="Image">
              <a:extLst>
                <a:ext uri="{FF2B5EF4-FFF2-40B4-BE49-F238E27FC236}">
                  <a16:creationId xmlns:a16="http://schemas.microsoft.com/office/drawing/2014/main" id="{4BED4DFD-7396-4675-9F14-EA3D660A1945}"/>
                </a:ext>
              </a:extLst>
            </p:cNvPr>
            <p:cNvPicPr>
              <a:picLocks noChangeAspect="1"/>
            </p:cNvPicPr>
            <p:nvPr/>
          </p:nvPicPr>
          <p:blipFill>
            <a:blip r:embed="rId4"/>
            <a:stretch>
              <a:fillRect/>
            </a:stretch>
          </p:blipFill>
          <p:spPr>
            <a:xfrm>
              <a:off x="77873" y="4234757"/>
              <a:ext cx="1870260" cy="2716330"/>
            </a:xfrm>
            <a:prstGeom prst="rect">
              <a:avLst/>
            </a:prstGeom>
            <a:ln w="3175">
              <a:miter lim="400000"/>
            </a:ln>
          </p:spPr>
        </p:pic>
      </p:grpSp>
      <p:sp>
        <p:nvSpPr>
          <p:cNvPr id="204" name="Metaphor: building architecture"/>
          <p:cNvSpPr txBox="1">
            <a:spLocks noGrp="1"/>
          </p:cNvSpPr>
          <p:nvPr>
            <p:ph idx="1"/>
          </p:nvPr>
        </p:nvSpPr>
        <p:spPr>
          <a:xfrm>
            <a:off x="932203" y="1739442"/>
            <a:ext cx="7142652"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lang="en-US" dirty="0"/>
              <a:t>How well will our system work in its context?</a:t>
            </a:r>
          </a:p>
          <a:p>
            <a:endParaRPr dirty="0"/>
          </a:p>
        </p:txBody>
      </p:sp>
    </p:spTree>
    <p:extLst>
      <p:ext uri="{BB962C8B-B14F-4D97-AF65-F5344CB8AC3E}">
        <p14:creationId xmlns:p14="http://schemas.microsoft.com/office/powerpoint/2010/main" val="22692374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oftware Architecture vs Building Architecture"/>
          <p:cNvSpPr txBox="1">
            <a:spLocks noGrp="1"/>
          </p:cNvSpPr>
          <p:nvPr>
            <p:ph type="title"/>
          </p:nvPr>
        </p:nvSpPr>
        <p:spPr/>
        <p:txBody>
          <a:bodyPr/>
          <a:lstStyle>
            <a:lvl1pPr defTabSz="1248429">
              <a:defRPr sz="4320" spc="-86"/>
            </a:lvl1pPr>
          </a:lstStyle>
          <a:p>
            <a:r>
              <a:rPr lang="en-US" dirty="0"/>
              <a:t>Goal: Create a high-level model of the system</a:t>
            </a:r>
          </a:p>
        </p:txBody>
      </p:sp>
      <p:sp>
        <p:nvSpPr>
          <p:cNvPr id="219" name="Abstract details away into reusable components…"/>
          <p:cNvSpPr txBox="1">
            <a:spLocks noGrp="1"/>
          </p:cNvSpPr>
          <p:nvPr>
            <p:ph idx="1"/>
          </p:nvPr>
        </p:nvSpPr>
        <p:spPr>
          <a:xfrm>
            <a:off x="838200" y="1500160"/>
            <a:ext cx="7887346" cy="4619286"/>
          </a:xfrm>
        </p:spPr>
        <p:txBody>
          <a:bodyPr/>
          <a:lstStyle/>
          <a:p>
            <a:r>
              <a:rPr lang="en-US" dirty="0"/>
              <a:t>Abstract details away into reusable components</a:t>
            </a:r>
          </a:p>
          <a:p>
            <a:r>
              <a:rPr lang="en-US" dirty="0"/>
              <a:t>Allows for analysis of high-level design before implementation</a:t>
            </a:r>
          </a:p>
          <a:p>
            <a:r>
              <a:rPr lang="en-US" dirty="0"/>
              <a:t>Enables exploration of design alternatives</a:t>
            </a:r>
          </a:p>
          <a:p>
            <a:r>
              <a:rPr lang="en-US" dirty="0"/>
              <a:t>Reduce risks associated with building the software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04AC9-4CC1-43D3-BC4C-97AC4019DF18}"/>
              </a:ext>
            </a:extLst>
          </p:cNvPr>
          <p:cNvSpPr>
            <a:spLocks noGrp="1"/>
          </p:cNvSpPr>
          <p:nvPr>
            <p:ph type="title"/>
          </p:nvPr>
        </p:nvSpPr>
        <p:spPr/>
        <p:txBody>
          <a:bodyPr/>
          <a:lstStyle/>
          <a:p>
            <a:r>
              <a:rPr lang="en-US" dirty="0"/>
              <a:t>Properties of Software Architectures</a:t>
            </a:r>
            <a:br>
              <a:rPr lang="en-US" dirty="0"/>
            </a:br>
            <a:r>
              <a:rPr lang="en-US" dirty="0"/>
              <a:t>(the "</a:t>
            </a:r>
            <a:r>
              <a:rPr lang="en-US" dirty="0" err="1"/>
              <a:t>ilities</a:t>
            </a:r>
            <a:r>
              <a:rPr lang="en-US" dirty="0"/>
              <a:t>")</a:t>
            </a:r>
          </a:p>
        </p:txBody>
      </p:sp>
      <p:graphicFrame>
        <p:nvGraphicFramePr>
          <p:cNvPr id="5" name="Content Placeholder 4">
            <a:extLst>
              <a:ext uri="{FF2B5EF4-FFF2-40B4-BE49-F238E27FC236}">
                <a16:creationId xmlns:a16="http://schemas.microsoft.com/office/drawing/2014/main" id="{90118A4C-72AB-4289-994B-90891CD245B9}"/>
              </a:ext>
            </a:extLst>
          </p:cNvPr>
          <p:cNvGraphicFramePr>
            <a:graphicFrameLocks noGrp="1"/>
          </p:cNvGraphicFramePr>
          <p:nvPr>
            <p:ph idx="1"/>
            <p:extLst>
              <p:ext uri="{D42A27DB-BD31-4B8C-83A1-F6EECF244321}">
                <p14:modId xmlns:p14="http://schemas.microsoft.com/office/powerpoint/2010/main" val="502279606"/>
              </p:ext>
            </p:extLst>
          </p:nvPr>
        </p:nvGraphicFramePr>
        <p:xfrm>
          <a:off x="1445013" y="1772660"/>
          <a:ext cx="7825595" cy="3533238"/>
        </p:xfrm>
        <a:graphic>
          <a:graphicData uri="http://schemas.openxmlformats.org/drawingml/2006/table">
            <a:tbl>
              <a:tblPr/>
              <a:tblGrid>
                <a:gridCol w="1528939">
                  <a:extLst>
                    <a:ext uri="{9D8B030D-6E8A-4147-A177-3AD203B41FA5}">
                      <a16:colId xmlns:a16="http://schemas.microsoft.com/office/drawing/2014/main" val="3429465703"/>
                    </a:ext>
                  </a:extLst>
                </a:gridCol>
                <a:gridCol w="6296656">
                  <a:extLst>
                    <a:ext uri="{9D8B030D-6E8A-4147-A177-3AD203B41FA5}">
                      <a16:colId xmlns:a16="http://schemas.microsoft.com/office/drawing/2014/main" val="3760345059"/>
                    </a:ext>
                  </a:extLst>
                </a:gridCol>
              </a:tblGrid>
              <a:tr h="121177">
                <a:tc gridSpan="2">
                  <a:txBody>
                    <a:bodyPr/>
                    <a:lstStyle/>
                    <a:p>
                      <a:r>
                        <a:rPr lang="en-US" sz="1200" dirty="0"/>
                        <a:t>Table 4-1. Common operational architecture characteristics</a:t>
                      </a:r>
                    </a:p>
                  </a:txBody>
                  <a:tcPr marL="23352" marR="23352" marT="11676" marB="11676" anchor="ctr">
                    <a:solidFill>
                      <a:srgbClr val="FFFFFF"/>
                    </a:solidFill>
                  </a:tcPr>
                </a:tc>
                <a:tc hMerge="1">
                  <a:txBody>
                    <a:bodyPr/>
                    <a:lstStyle/>
                    <a:p>
                      <a:endParaRPr lang="en-US"/>
                    </a:p>
                  </a:txBody>
                  <a:tcPr/>
                </a:tc>
                <a:extLst>
                  <a:ext uri="{0D108BD9-81ED-4DB2-BD59-A6C34878D82A}">
                    <a16:rowId xmlns:a16="http://schemas.microsoft.com/office/drawing/2014/main" val="765728916"/>
                  </a:ext>
                </a:extLst>
              </a:tr>
              <a:tr h="93835">
                <a:tc>
                  <a:txBody>
                    <a:bodyPr/>
                    <a:lstStyle/>
                    <a:p>
                      <a:pPr algn="l" fontAlgn="b"/>
                      <a:r>
                        <a:rPr lang="en-US" sz="1200" b="1" dirty="0">
                          <a:effectLst/>
                          <a:latin typeface="Calibri" panose="020F0502020204030204" pitchFamily="34" charset="0"/>
                        </a:rPr>
                        <a:t>Term</a:t>
                      </a:r>
                    </a:p>
                  </a:txBody>
                  <a:tcPr marL="12163" marR="12163" marT="12163" marB="12163" anchor="b">
                    <a:lnL>
                      <a:noFill/>
                    </a:lnL>
                    <a:lnR>
                      <a:noFill/>
                    </a:lnR>
                    <a:lnB w="4763" cap="flat" cmpd="sng" algn="ctr">
                      <a:solidFill>
                        <a:srgbClr val="9D9D9D"/>
                      </a:solidFill>
                      <a:prstDash val="solid"/>
                      <a:round/>
                      <a:headEnd type="none" w="med" len="med"/>
                      <a:tailEnd type="none" w="med" len="med"/>
                    </a:lnB>
                    <a:solidFill>
                      <a:srgbClr val="FFFFFF"/>
                    </a:solidFill>
                  </a:tcPr>
                </a:tc>
                <a:tc>
                  <a:txBody>
                    <a:bodyPr/>
                    <a:lstStyle/>
                    <a:p>
                      <a:pPr algn="l" fontAlgn="b"/>
                      <a:r>
                        <a:rPr lang="en-US" sz="1200" b="1" dirty="0">
                          <a:effectLst/>
                          <a:latin typeface="Calibri" panose="020F0502020204030204" pitchFamily="34" charset="0"/>
                        </a:rPr>
                        <a:t>Definition</a:t>
                      </a:r>
                    </a:p>
                  </a:txBody>
                  <a:tcPr marL="12163" marR="12163" marT="12163" marB="12163" anchor="b">
                    <a:lnL>
                      <a:noFill/>
                    </a:lnL>
                    <a:lnR>
                      <a:noFill/>
                    </a:lnR>
                    <a:lnT w="4763" cap="flat" cmpd="sng" algn="ctr">
                      <a:solidFill>
                        <a:srgbClr val="9D9D9D"/>
                      </a:solidFill>
                      <a:prstDash val="solid"/>
                      <a:round/>
                      <a:headEnd type="none" w="med" len="med"/>
                      <a:tailEnd type="none" w="med" len="med"/>
                    </a:lnT>
                    <a:lnB w="4763" cap="flat" cmpd="sng" algn="ctr">
                      <a:solidFill>
                        <a:srgbClr val="9D9D9D"/>
                      </a:solidFill>
                      <a:prstDash val="solid"/>
                      <a:round/>
                      <a:headEnd type="none" w="med" len="med"/>
                      <a:tailEnd type="none" w="med" len="med"/>
                    </a:lnB>
                    <a:solidFill>
                      <a:srgbClr val="FFFFFF"/>
                    </a:solidFill>
                  </a:tcPr>
                </a:tc>
                <a:extLst>
                  <a:ext uri="{0D108BD9-81ED-4DB2-BD59-A6C34878D82A}">
                    <a16:rowId xmlns:a16="http://schemas.microsoft.com/office/drawing/2014/main" val="3947122659"/>
                  </a:ext>
                </a:extLst>
              </a:tr>
              <a:tr h="433499">
                <a:tc>
                  <a:txBody>
                    <a:bodyPr/>
                    <a:lstStyle/>
                    <a:p>
                      <a:pPr algn="l" fontAlgn="base"/>
                      <a:r>
                        <a:rPr lang="en-US" sz="1200" dirty="0">
                          <a:effectLst/>
                          <a:latin typeface="Calibri" panose="020F0502020204030204" pitchFamily="34" charset="0"/>
                        </a:rPr>
                        <a:t>Availability</a:t>
                      </a:r>
                    </a:p>
                  </a:txBody>
                  <a:tcPr marL="12163" marR="12163" marT="12163" marB="12163">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How long the system will need to be available (if 24/7, steps need to be in place to allow the system to be up and running quickly in case of any failure).</a:t>
                      </a:r>
                    </a:p>
                  </a:txBody>
                  <a:tcPr marL="12163" marR="12163" marT="12163" marB="12163">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1058920807"/>
                  </a:ext>
                </a:extLst>
              </a:tr>
              <a:tr h="121899">
                <a:tc>
                  <a:txBody>
                    <a:bodyPr/>
                    <a:lstStyle/>
                    <a:p>
                      <a:pPr algn="l" fontAlgn="base"/>
                      <a:r>
                        <a:rPr lang="en-US" sz="1200" dirty="0">
                          <a:effectLst/>
                          <a:latin typeface="Calibri" panose="020F0502020204030204" pitchFamily="34" charset="0"/>
                        </a:rPr>
                        <a:t>Continuity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Disaster recovery capability.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117266844"/>
                  </a:ext>
                </a:extLst>
              </a:tr>
              <a:tr h="693165">
                <a:tc>
                  <a:txBody>
                    <a:bodyPr/>
                    <a:lstStyle/>
                    <a:p>
                      <a:pPr algn="l" fontAlgn="base"/>
                      <a:r>
                        <a:rPr lang="en-US" sz="1200" dirty="0">
                          <a:effectLst/>
                          <a:latin typeface="Calibri" panose="020F0502020204030204" pitchFamily="34" charset="0"/>
                        </a:rPr>
                        <a:t>Performance</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Includes stress testing, peak analysis, analysis of the frequency of functions used, capacity required, and response times. Performance acceptance sometimes requires an exercise of its own, taking months to complete.</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3399821495"/>
                  </a:ext>
                </a:extLst>
              </a:tr>
              <a:tr h="589300">
                <a:tc>
                  <a:txBody>
                    <a:bodyPr/>
                    <a:lstStyle/>
                    <a:p>
                      <a:pPr algn="l" fontAlgn="base"/>
                      <a:r>
                        <a:rPr lang="en-US" sz="1200" dirty="0">
                          <a:effectLst/>
                          <a:latin typeface="Calibri" panose="020F0502020204030204" pitchFamily="34" charset="0"/>
                        </a:rPr>
                        <a:t>Recoverability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Business continuity requirements (e.g., in case of a disaster, how quickly is the system required to be on-line again?). This will affect the backup strategy and requirements for duplicated hardware.</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4083342236"/>
                  </a:ext>
                </a:extLst>
              </a:tr>
              <a:tr h="433499">
                <a:tc>
                  <a:txBody>
                    <a:bodyPr/>
                    <a:lstStyle/>
                    <a:p>
                      <a:pPr algn="l" fontAlgn="base"/>
                      <a:r>
                        <a:rPr lang="en-US" sz="1200" dirty="0">
                          <a:effectLst/>
                          <a:latin typeface="Calibri" panose="020F0502020204030204" pitchFamily="34" charset="0"/>
                        </a:rPr>
                        <a:t>Reliability/safety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Assess if the system needs to be fail-safe, or if it is mission critical in a way that affects lives. If it fails, will it cost the company large sums of money?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326461590"/>
                  </a:ext>
                </a:extLst>
              </a:tr>
              <a:tr h="485432">
                <a:tc>
                  <a:txBody>
                    <a:bodyPr/>
                    <a:lstStyle/>
                    <a:p>
                      <a:pPr algn="l" fontAlgn="base"/>
                      <a:r>
                        <a:rPr lang="en-US" sz="1200" dirty="0">
                          <a:effectLst/>
                          <a:latin typeface="Calibri" panose="020F0502020204030204" pitchFamily="34" charset="0"/>
                        </a:rPr>
                        <a:t>Robustness</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Ability to handle error and boundary conditions while running if the internet connection goes down or if there’s a power outage or hardware failure.</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3748727678"/>
                  </a:ext>
                </a:extLst>
              </a:tr>
              <a:tr h="277699">
                <a:tc>
                  <a:txBody>
                    <a:bodyPr/>
                    <a:lstStyle/>
                    <a:p>
                      <a:pPr algn="l" fontAlgn="base"/>
                      <a:r>
                        <a:rPr lang="en-US" sz="1200" dirty="0">
                          <a:effectLst/>
                          <a:latin typeface="Calibri" panose="020F0502020204030204" pitchFamily="34" charset="0"/>
                        </a:rPr>
                        <a:t>Scalability</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Ability for the system to perform and operate as the number of users or requests increases.</a:t>
                      </a:r>
                    </a:p>
                  </a:txBody>
                  <a:tcPr marL="12163" marR="12163" marT="12163" marB="12163">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492042808"/>
                  </a:ext>
                </a:extLst>
              </a:tr>
            </a:tbl>
          </a:graphicData>
        </a:graphic>
      </p:graphicFrame>
      <p:sp>
        <p:nvSpPr>
          <p:cNvPr id="4" name="Slide Number Placeholder 3">
            <a:extLst>
              <a:ext uri="{FF2B5EF4-FFF2-40B4-BE49-F238E27FC236}">
                <a16:creationId xmlns:a16="http://schemas.microsoft.com/office/drawing/2014/main" id="{3006DAFE-6B39-4F25-A1A0-1507D5749B33}"/>
              </a:ext>
            </a:extLst>
          </p:cNvPr>
          <p:cNvSpPr>
            <a:spLocks noGrp="1"/>
          </p:cNvSpPr>
          <p:nvPr>
            <p:ph type="sldNum" sz="quarter" idx="12"/>
          </p:nvPr>
        </p:nvSpPr>
        <p:spPr/>
        <p:txBody>
          <a:bodyPr/>
          <a:lstStyle/>
          <a:p>
            <a:fld id="{20F37917-FD3A-4669-9018-DA04BCDD3D75}" type="slidenum">
              <a:rPr lang="en-US" smtClean="0"/>
              <a:t>8</a:t>
            </a:fld>
            <a:endParaRPr lang="en-US"/>
          </a:p>
        </p:txBody>
      </p:sp>
      <p:sp>
        <p:nvSpPr>
          <p:cNvPr id="6" name="Rectangle 1">
            <a:extLst>
              <a:ext uri="{FF2B5EF4-FFF2-40B4-BE49-F238E27FC236}">
                <a16:creationId xmlns:a16="http://schemas.microsoft.com/office/drawing/2014/main" id="{EBDCBC9B-92E8-438F-A0BD-4EAC5993009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7" name="TextBox 6">
            <a:extLst>
              <a:ext uri="{FF2B5EF4-FFF2-40B4-BE49-F238E27FC236}">
                <a16:creationId xmlns:a16="http://schemas.microsoft.com/office/drawing/2014/main" id="{C32F231B-FF51-4C3C-BA53-BFB2DB5DD17A}"/>
              </a:ext>
            </a:extLst>
          </p:cNvPr>
          <p:cNvSpPr txBox="1"/>
          <p:nvPr/>
        </p:nvSpPr>
        <p:spPr>
          <a:xfrm>
            <a:off x="4958862" y="5989439"/>
            <a:ext cx="5970994"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from Richards &amp; Ford: Fundamentals of Software Architecture</a:t>
            </a:r>
          </a:p>
        </p:txBody>
      </p:sp>
    </p:spTree>
    <p:extLst>
      <p:ext uri="{BB962C8B-B14F-4D97-AF65-F5344CB8AC3E}">
        <p14:creationId xmlns:p14="http://schemas.microsoft.com/office/powerpoint/2010/main" val="2857176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4F763-2B9E-4298-B99E-B48639F8B204}"/>
              </a:ext>
            </a:extLst>
          </p:cNvPr>
          <p:cNvSpPr>
            <a:spLocks noGrp="1"/>
          </p:cNvSpPr>
          <p:nvPr>
            <p:ph type="title"/>
          </p:nvPr>
        </p:nvSpPr>
        <p:spPr/>
        <p:txBody>
          <a:bodyPr/>
          <a:lstStyle/>
          <a:p>
            <a:r>
              <a:rPr lang="en-US" dirty="0"/>
              <a:t>More </a:t>
            </a:r>
            <a:r>
              <a:rPr lang="en-US" dirty="0" err="1"/>
              <a:t>ilities</a:t>
            </a:r>
            <a:r>
              <a:rPr lang="en-US" dirty="0"/>
              <a:t>...</a:t>
            </a:r>
          </a:p>
        </p:txBody>
      </p:sp>
      <p:graphicFrame>
        <p:nvGraphicFramePr>
          <p:cNvPr id="5" name="Content Placeholder 4">
            <a:extLst>
              <a:ext uri="{FF2B5EF4-FFF2-40B4-BE49-F238E27FC236}">
                <a16:creationId xmlns:a16="http://schemas.microsoft.com/office/drawing/2014/main" id="{7CAA1F14-899A-4562-9ED5-675B6BCAE8C1}"/>
              </a:ext>
            </a:extLst>
          </p:cNvPr>
          <p:cNvGraphicFramePr>
            <a:graphicFrameLocks noGrp="1"/>
          </p:cNvGraphicFramePr>
          <p:nvPr>
            <p:ph idx="1"/>
            <p:extLst>
              <p:ext uri="{D42A27DB-BD31-4B8C-83A1-F6EECF244321}">
                <p14:modId xmlns:p14="http://schemas.microsoft.com/office/powerpoint/2010/main" val="3297648200"/>
              </p:ext>
            </p:extLst>
          </p:nvPr>
        </p:nvGraphicFramePr>
        <p:xfrm>
          <a:off x="2342271" y="1652899"/>
          <a:ext cx="6394938" cy="4317231"/>
        </p:xfrm>
        <a:graphic>
          <a:graphicData uri="http://schemas.openxmlformats.org/drawingml/2006/table">
            <a:tbl>
              <a:tblPr/>
              <a:tblGrid>
                <a:gridCol w="1662163">
                  <a:extLst>
                    <a:ext uri="{9D8B030D-6E8A-4147-A177-3AD203B41FA5}">
                      <a16:colId xmlns:a16="http://schemas.microsoft.com/office/drawing/2014/main" val="3259377742"/>
                    </a:ext>
                  </a:extLst>
                </a:gridCol>
                <a:gridCol w="4732775">
                  <a:extLst>
                    <a:ext uri="{9D8B030D-6E8A-4147-A177-3AD203B41FA5}">
                      <a16:colId xmlns:a16="http://schemas.microsoft.com/office/drawing/2014/main" val="318753106"/>
                    </a:ext>
                  </a:extLst>
                </a:gridCol>
              </a:tblGrid>
              <a:tr h="195067">
                <a:tc gridSpan="2">
                  <a:txBody>
                    <a:bodyPr/>
                    <a:lstStyle/>
                    <a:p>
                      <a:r>
                        <a:rPr lang="en-US" sz="1200" dirty="0"/>
                        <a:t>Table 4-2. Structural architecture characteristics</a:t>
                      </a:r>
                    </a:p>
                  </a:txBody>
                  <a:tcPr marL="18405" marR="18405" marT="9203" marB="9203" anchor="ctr">
                    <a:solidFill>
                      <a:srgbClr val="FFFFFF"/>
                    </a:solidFill>
                  </a:tcPr>
                </a:tc>
                <a:tc hMerge="1">
                  <a:txBody>
                    <a:bodyPr/>
                    <a:lstStyle/>
                    <a:p>
                      <a:endParaRPr lang="en-US"/>
                    </a:p>
                  </a:txBody>
                  <a:tcPr/>
                </a:tc>
                <a:extLst>
                  <a:ext uri="{0D108BD9-81ED-4DB2-BD59-A6C34878D82A}">
                    <a16:rowId xmlns:a16="http://schemas.microsoft.com/office/drawing/2014/main" val="2341086796"/>
                  </a:ext>
                </a:extLst>
              </a:tr>
              <a:tr h="195809">
                <a:tc>
                  <a:txBody>
                    <a:bodyPr/>
                    <a:lstStyle/>
                    <a:p>
                      <a:pPr algn="l" fontAlgn="b"/>
                      <a:r>
                        <a:rPr lang="en-US" sz="1200" b="1" dirty="0">
                          <a:effectLst/>
                          <a:latin typeface="Calibri" panose="020F0502020204030204" pitchFamily="34" charset="0"/>
                        </a:rPr>
                        <a:t>Term</a:t>
                      </a:r>
                    </a:p>
                  </a:txBody>
                  <a:tcPr marL="9586" marR="9586" marT="9586" marB="9586" anchor="b">
                    <a:lnL>
                      <a:noFill/>
                    </a:lnL>
                    <a:lnR>
                      <a:noFill/>
                    </a:lnR>
                    <a:lnB w="4763" cap="flat" cmpd="sng" algn="ctr">
                      <a:solidFill>
                        <a:srgbClr val="9D9D9D"/>
                      </a:solidFill>
                      <a:prstDash val="solid"/>
                      <a:round/>
                      <a:headEnd type="none" w="med" len="med"/>
                      <a:tailEnd type="none" w="med" len="med"/>
                    </a:lnB>
                    <a:solidFill>
                      <a:srgbClr val="FFFFFF"/>
                    </a:solidFill>
                  </a:tcPr>
                </a:tc>
                <a:tc>
                  <a:txBody>
                    <a:bodyPr/>
                    <a:lstStyle/>
                    <a:p>
                      <a:pPr algn="l" fontAlgn="b"/>
                      <a:r>
                        <a:rPr lang="en-US" sz="1200" b="1" dirty="0">
                          <a:effectLst/>
                          <a:latin typeface="Calibri" panose="020F0502020204030204" pitchFamily="34" charset="0"/>
                        </a:rPr>
                        <a:t>Definition</a:t>
                      </a:r>
                    </a:p>
                  </a:txBody>
                  <a:tcPr marL="9586" marR="9586" marT="9586" marB="9586" anchor="b">
                    <a:lnL>
                      <a:noFill/>
                    </a:lnL>
                    <a:lnR>
                      <a:noFill/>
                    </a:lnR>
                    <a:lnT w="4763" cap="flat" cmpd="sng" algn="ctr">
                      <a:solidFill>
                        <a:srgbClr val="9D9D9D"/>
                      </a:solidFill>
                      <a:prstDash val="solid"/>
                      <a:round/>
                      <a:headEnd type="none" w="med" len="med"/>
                      <a:tailEnd type="none" w="med" len="med"/>
                    </a:lnT>
                    <a:lnB w="4763" cap="flat" cmpd="sng" algn="ctr">
                      <a:solidFill>
                        <a:srgbClr val="9D9D9D"/>
                      </a:solidFill>
                      <a:prstDash val="solid"/>
                      <a:round/>
                      <a:headEnd type="none" w="med" len="med"/>
                      <a:tailEnd type="none" w="med" len="med"/>
                    </a:lnB>
                    <a:solidFill>
                      <a:srgbClr val="FFFFFF"/>
                    </a:solidFill>
                  </a:tcPr>
                </a:tc>
                <a:extLst>
                  <a:ext uri="{0D108BD9-81ED-4DB2-BD59-A6C34878D82A}">
                    <a16:rowId xmlns:a16="http://schemas.microsoft.com/office/drawing/2014/main" val="527151933"/>
                  </a:ext>
                </a:extLst>
              </a:tr>
              <a:tr h="434877">
                <a:tc>
                  <a:txBody>
                    <a:bodyPr/>
                    <a:lstStyle/>
                    <a:p>
                      <a:pPr algn="l" fontAlgn="base"/>
                      <a:r>
                        <a:rPr lang="en-US" sz="1200" dirty="0">
                          <a:effectLst/>
                          <a:latin typeface="Calibri" panose="020F0502020204030204" pitchFamily="34" charset="0"/>
                        </a:rPr>
                        <a:t>Configurability</a:t>
                      </a:r>
                    </a:p>
                  </a:txBody>
                  <a:tcPr marL="9586" marR="9586" marT="9586" marB="9586">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Ability for the end users to easily change aspects of the software’s configuration (through usable interfaces).</a:t>
                      </a:r>
                    </a:p>
                  </a:txBody>
                  <a:tcPr marL="9586" marR="9586" marT="9586" marB="9586">
                    <a:lnL>
                      <a:noFill/>
                    </a:lnL>
                    <a:lnR>
                      <a:noFill/>
                    </a:lnR>
                    <a:lnT w="4763" cap="flat" cmpd="sng" algn="ctr">
                      <a:solidFill>
                        <a:srgbClr val="9D9D9D"/>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3856055729"/>
                  </a:ext>
                </a:extLst>
              </a:tr>
              <a:tr h="226484">
                <a:tc>
                  <a:txBody>
                    <a:bodyPr/>
                    <a:lstStyle/>
                    <a:p>
                      <a:pPr algn="l" fontAlgn="base"/>
                      <a:r>
                        <a:rPr lang="en-US" sz="1200" dirty="0">
                          <a:effectLst/>
                          <a:latin typeface="Calibri" panose="020F0502020204030204" pitchFamily="34" charset="0"/>
                        </a:rPr>
                        <a:t>Extensibility</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How important it is to plug new pieces of functionality in.</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3753714689"/>
                  </a:ext>
                </a:extLst>
              </a:tr>
              <a:tr h="226484">
                <a:tc>
                  <a:txBody>
                    <a:bodyPr/>
                    <a:lstStyle/>
                    <a:p>
                      <a:pPr algn="l" fontAlgn="base"/>
                      <a:r>
                        <a:rPr lang="en-US" sz="1200" dirty="0" err="1">
                          <a:effectLst/>
                          <a:latin typeface="Calibri" panose="020F0502020204030204" pitchFamily="34" charset="0"/>
                        </a:rPr>
                        <a:t>Installability</a:t>
                      </a:r>
                      <a:endParaRPr lang="en-US" sz="1200" dirty="0">
                        <a:effectLst/>
                        <a:latin typeface="Calibri" panose="020F0502020204030204" pitchFamily="34" charset="0"/>
                      </a:endParaRP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Ease of system installation on all necessary platforms.</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3097250278"/>
                  </a:ext>
                </a:extLst>
              </a:tr>
              <a:tr h="330680">
                <a:tc>
                  <a:txBody>
                    <a:bodyPr/>
                    <a:lstStyle/>
                    <a:p>
                      <a:pPr algn="l" fontAlgn="base"/>
                      <a:r>
                        <a:rPr lang="en-US" sz="1200" dirty="0" err="1">
                          <a:effectLst/>
                          <a:latin typeface="Calibri" panose="020F0502020204030204" pitchFamily="34" charset="0"/>
                        </a:rPr>
                        <a:t>Leverageability</a:t>
                      </a:r>
                      <a:r>
                        <a:rPr lang="en-US" sz="1200" dirty="0">
                          <a:effectLst/>
                          <a:latin typeface="Calibri" panose="020F0502020204030204" pitchFamily="34" charset="0"/>
                        </a:rPr>
                        <a:t>/reuse</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Ability to leverage common components across multiple products.</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2339481036"/>
                  </a:ext>
                </a:extLst>
              </a:tr>
              <a:tr h="695369">
                <a:tc>
                  <a:txBody>
                    <a:bodyPr/>
                    <a:lstStyle/>
                    <a:p>
                      <a:pPr algn="l" fontAlgn="base"/>
                      <a:r>
                        <a:rPr lang="en-US" sz="1200" dirty="0">
                          <a:effectLst/>
                          <a:latin typeface="Calibri" panose="020F0502020204030204" pitchFamily="34" charset="0"/>
                        </a:rPr>
                        <a:t>Localization</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Support for multiple languages on entry/query screens in data fields; on reports, multibyte character requirements and units of measure or currencies.</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1993696812"/>
                  </a:ext>
                </a:extLst>
              </a:tr>
              <a:tr h="278582">
                <a:tc>
                  <a:txBody>
                    <a:bodyPr/>
                    <a:lstStyle/>
                    <a:p>
                      <a:pPr algn="l" fontAlgn="base"/>
                      <a:r>
                        <a:rPr lang="en-US" sz="1200" dirty="0">
                          <a:effectLst/>
                          <a:latin typeface="Calibri" panose="020F0502020204030204" pitchFamily="34" charset="0"/>
                        </a:rPr>
                        <a:t>Maintainability</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How easy it is to apply changes and enhance the system?</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515160037"/>
                  </a:ext>
                </a:extLst>
              </a:tr>
              <a:tr h="591172">
                <a:tc>
                  <a:txBody>
                    <a:bodyPr/>
                    <a:lstStyle/>
                    <a:p>
                      <a:pPr algn="l" fontAlgn="base"/>
                      <a:r>
                        <a:rPr lang="en-US" sz="1200" dirty="0">
                          <a:effectLst/>
                          <a:latin typeface="Calibri" panose="020F0502020204030204" pitchFamily="34" charset="0"/>
                        </a:rPr>
                        <a:t>Portability</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Does the system need to run on more than one platform? (For example, does the frontend need to run against Oracle as well as SAP DB?</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479053081"/>
                  </a:ext>
                </a:extLst>
              </a:tr>
              <a:tr h="591172">
                <a:tc>
                  <a:txBody>
                    <a:bodyPr/>
                    <a:lstStyle/>
                    <a:p>
                      <a:pPr algn="l" fontAlgn="base"/>
                      <a:r>
                        <a:rPr lang="en-US" sz="1200" dirty="0">
                          <a:effectLst/>
                          <a:latin typeface="Calibri" panose="020F0502020204030204" pitchFamily="34" charset="0"/>
                        </a:rPr>
                        <a:t>Supportability</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tc>
                  <a:txBody>
                    <a:bodyPr/>
                    <a:lstStyle/>
                    <a:p>
                      <a:pPr algn="l" fontAlgn="base"/>
                      <a:r>
                        <a:rPr lang="en-US" sz="1200" dirty="0">
                          <a:effectLst/>
                          <a:latin typeface="Calibri" panose="020F0502020204030204" pitchFamily="34" charset="0"/>
                        </a:rPr>
                        <a:t>What level of technical support is needed by the application? What level of logging and other facilities are required to debug errors in the system?</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7F7F7"/>
                    </a:solidFill>
                  </a:tcPr>
                </a:tc>
                <a:extLst>
                  <a:ext uri="{0D108BD9-81ED-4DB2-BD59-A6C34878D82A}">
                    <a16:rowId xmlns:a16="http://schemas.microsoft.com/office/drawing/2014/main" val="2814147642"/>
                  </a:ext>
                </a:extLst>
              </a:tr>
              <a:tr h="539073">
                <a:tc>
                  <a:txBody>
                    <a:bodyPr/>
                    <a:lstStyle/>
                    <a:p>
                      <a:pPr algn="l" fontAlgn="base"/>
                      <a:r>
                        <a:rPr lang="en-US" sz="1200" dirty="0">
                          <a:effectLst/>
                          <a:latin typeface="Calibri" panose="020F0502020204030204" pitchFamily="34" charset="0"/>
                        </a:rPr>
                        <a:t>Upgradeability</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tc>
                  <a:txBody>
                    <a:bodyPr/>
                    <a:lstStyle/>
                    <a:p>
                      <a:pPr algn="l" fontAlgn="base"/>
                      <a:r>
                        <a:rPr lang="en-US" sz="1200" dirty="0">
                          <a:effectLst/>
                          <a:latin typeface="Calibri" panose="020F0502020204030204" pitchFamily="34" charset="0"/>
                        </a:rPr>
                        <a:t>Ability to easily/quickly upgrade from a previous version of this application/solution to a newer version on servers and clients.</a:t>
                      </a:r>
                    </a:p>
                  </a:txBody>
                  <a:tcPr marL="9586" marR="9586" marT="9586" marB="9586">
                    <a:lnL>
                      <a:noFill/>
                    </a:lnL>
                    <a:lnR>
                      <a:noFill/>
                    </a:lnR>
                    <a:lnT w="4763" cap="flat" cmpd="sng" algn="ctr">
                      <a:solidFill>
                        <a:srgbClr val="C3C3C3"/>
                      </a:solidFill>
                      <a:prstDash val="solid"/>
                      <a:round/>
                      <a:headEnd type="none" w="med" len="med"/>
                      <a:tailEnd type="none" w="med" len="med"/>
                    </a:lnT>
                    <a:lnB w="4763" cap="flat" cmpd="sng" algn="ctr">
                      <a:solidFill>
                        <a:srgbClr val="C3C3C3"/>
                      </a:solidFill>
                      <a:prstDash val="solid"/>
                      <a:round/>
                      <a:headEnd type="none" w="med" len="med"/>
                      <a:tailEnd type="none" w="med" len="med"/>
                    </a:lnB>
                    <a:solidFill>
                      <a:srgbClr val="FFFFFF"/>
                    </a:solidFill>
                  </a:tcPr>
                </a:tc>
                <a:extLst>
                  <a:ext uri="{0D108BD9-81ED-4DB2-BD59-A6C34878D82A}">
                    <a16:rowId xmlns:a16="http://schemas.microsoft.com/office/drawing/2014/main" val="1006207714"/>
                  </a:ext>
                </a:extLst>
              </a:tr>
            </a:tbl>
          </a:graphicData>
        </a:graphic>
      </p:graphicFrame>
      <p:sp>
        <p:nvSpPr>
          <p:cNvPr id="4" name="Slide Number Placeholder 3">
            <a:extLst>
              <a:ext uri="{FF2B5EF4-FFF2-40B4-BE49-F238E27FC236}">
                <a16:creationId xmlns:a16="http://schemas.microsoft.com/office/drawing/2014/main" id="{6CA267DB-A750-45A3-8C01-0C8C2BE7C41F}"/>
              </a:ext>
            </a:extLst>
          </p:cNvPr>
          <p:cNvSpPr>
            <a:spLocks noGrp="1"/>
          </p:cNvSpPr>
          <p:nvPr>
            <p:ph type="sldNum" sz="quarter" idx="12"/>
          </p:nvPr>
        </p:nvSpPr>
        <p:spPr/>
        <p:txBody>
          <a:bodyPr/>
          <a:lstStyle/>
          <a:p>
            <a:fld id="{20F37917-FD3A-4669-9018-DA04BCDD3D75}" type="slidenum">
              <a:rPr lang="en-US" smtClean="0"/>
              <a:t>9</a:t>
            </a:fld>
            <a:endParaRPr lang="en-US"/>
          </a:p>
        </p:txBody>
      </p:sp>
      <p:sp>
        <p:nvSpPr>
          <p:cNvPr id="6" name="TextBox 5">
            <a:extLst>
              <a:ext uri="{FF2B5EF4-FFF2-40B4-BE49-F238E27FC236}">
                <a16:creationId xmlns:a16="http://schemas.microsoft.com/office/drawing/2014/main" id="{7AF59FFF-5937-4661-BB63-6DFB761B8F23}"/>
              </a:ext>
            </a:extLst>
          </p:cNvPr>
          <p:cNvSpPr txBox="1"/>
          <p:nvPr/>
        </p:nvSpPr>
        <p:spPr>
          <a:xfrm>
            <a:off x="4719711" y="6270792"/>
            <a:ext cx="5970994" cy="3693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spAutoFit/>
          </a:bodyPr>
          <a:lstStyle/>
          <a:p>
            <a:pPr algn="l"/>
            <a:r>
              <a:rPr lang="en-US" dirty="0">
                <a:solidFill>
                  <a:schemeClr val="tx1"/>
                </a:solidFill>
              </a:rPr>
              <a:t>from Richards &amp; Ford: Fundamentals of Software Architecture</a:t>
            </a:r>
          </a:p>
        </p:txBody>
      </p:sp>
    </p:spTree>
    <p:extLst>
      <p:ext uri="{BB962C8B-B14F-4D97-AF65-F5344CB8AC3E}">
        <p14:creationId xmlns:p14="http://schemas.microsoft.com/office/powerpoint/2010/main" val="10157508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defPPr algn="l">
          <a:defRPr>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11317</TotalTime>
  <Words>1944</Words>
  <Application>Microsoft Office PowerPoint</Application>
  <PresentationFormat>Widescreen</PresentationFormat>
  <Paragraphs>282</Paragraphs>
  <Slides>30</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Verdana</vt:lpstr>
      <vt:lpstr>Ink Free</vt:lpstr>
      <vt:lpstr>Lucida Console</vt:lpstr>
      <vt:lpstr>Consolas</vt:lpstr>
      <vt:lpstr>Calibri</vt:lpstr>
      <vt:lpstr>Helvetica</vt:lpstr>
      <vt:lpstr>Arial</vt:lpstr>
      <vt:lpstr>Office Theme</vt:lpstr>
      <vt:lpstr>CS 4350: Fundamentals of Software Engineering CS 5500: Foundations of Software Engineering  Lesson 3.1 Software Architectures</vt:lpstr>
      <vt:lpstr>Learning Objectives for this Lesson</vt:lpstr>
      <vt:lpstr>Design in this class so far: the details</vt:lpstr>
      <vt:lpstr>Design at larger scales</vt:lpstr>
      <vt:lpstr>Design at larger scales</vt:lpstr>
      <vt:lpstr>Design at larger scales</vt:lpstr>
      <vt:lpstr>Goal: Create a high-level model of the system</vt:lpstr>
      <vt:lpstr>Properties of Software Architectures (the "ilities")</vt:lpstr>
      <vt:lpstr>More ilities...</vt:lpstr>
      <vt:lpstr>And still more ilities</vt:lpstr>
      <vt:lpstr>PowerPoint Presentation</vt:lpstr>
      <vt:lpstr>Our goal:</vt:lpstr>
      <vt:lpstr>Architecture #0: Monolithic</vt:lpstr>
      <vt:lpstr>Architecture #0: Monolithic</vt:lpstr>
      <vt:lpstr>Architecture #1: Layered</vt:lpstr>
      <vt:lpstr>Layered Architecture (contd)</vt:lpstr>
      <vt:lpstr>Architecture #2: Pipeline</vt:lpstr>
      <vt:lpstr>Also good for visualizing hardware</vt:lpstr>
      <vt:lpstr>How do the stages communicate?</vt:lpstr>
      <vt:lpstr>Architecture #3: Plugins ("microkernel")</vt:lpstr>
      <vt:lpstr>Plugin Examples</vt:lpstr>
      <vt:lpstr>Express.js uses a microkernel architecture</vt:lpstr>
      <vt:lpstr>Architecture #4: Event-Driven Architecture</vt:lpstr>
      <vt:lpstr>Architecture #5: Microservices</vt:lpstr>
      <vt:lpstr>Microservices: Schematic Example</vt:lpstr>
      <vt:lpstr>Microservice Advantages and Disadvantages</vt:lpstr>
      <vt:lpstr>Microservices are (a) highly scalable and (b) trendy</vt:lpstr>
      <vt:lpstr>Microservices vs Monoliths</vt:lpstr>
      <vt:lpstr>Review: Learning Objectives for this Lesson</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Mitchell Wand</cp:lastModifiedBy>
  <cp:revision>219</cp:revision>
  <dcterms:created xsi:type="dcterms:W3CDTF">2021-01-07T15:19:22Z</dcterms:created>
  <dcterms:modified xsi:type="dcterms:W3CDTF">2021-01-31T18:25:35Z</dcterms:modified>
</cp:coreProperties>
</file>

<file path=docProps/thumbnail.jpeg>
</file>